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256" r:id="rId5"/>
    <p:sldId id="13371" r:id="rId6"/>
    <p:sldId id="13344" r:id="rId7"/>
    <p:sldId id="13365" r:id="rId8"/>
    <p:sldId id="13378" r:id="rId9"/>
    <p:sldId id="13357" r:id="rId10"/>
    <p:sldId id="13380" r:id="rId11"/>
    <p:sldId id="13390" r:id="rId12"/>
    <p:sldId id="13372" r:id="rId13"/>
    <p:sldId id="13382" r:id="rId14"/>
    <p:sldId id="13358" r:id="rId15"/>
    <p:sldId id="13376" r:id="rId16"/>
    <p:sldId id="13387" r:id="rId17"/>
    <p:sldId id="13388" r:id="rId18"/>
    <p:sldId id="13389" r:id="rId19"/>
    <p:sldId id="13368" r:id="rId20"/>
    <p:sldId id="13391" r:id="rId21"/>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14" pos="211" userDrawn="1">
          <p15:clr>
            <a:srgbClr val="A4A3A4"/>
          </p15:clr>
        </p15:guide>
        <p15:guide id="15" pos="7491" userDrawn="1">
          <p15:clr>
            <a:srgbClr val="A4A3A4"/>
          </p15:clr>
        </p15:guide>
        <p15:guide id="28" orient="horz" pos="3861" userDrawn="1">
          <p15:clr>
            <a:srgbClr val="A4A3A4"/>
          </p15:clr>
        </p15:guide>
        <p15:guide id="29" orient="horz" pos="572" userDrawn="1">
          <p15:clr>
            <a:srgbClr val="A4A3A4"/>
          </p15:clr>
        </p15:guide>
        <p15:guide id="30" orient="horz" pos="799" userDrawn="1">
          <p15:clr>
            <a:srgbClr val="A4A3A4"/>
          </p15:clr>
        </p15:guide>
        <p15:guide id="32" pos="7129" userDrawn="1">
          <p15:clr>
            <a:srgbClr val="A4A3A4"/>
          </p15:clr>
        </p15:guide>
        <p15:guide id="33" pos="551" userDrawn="1">
          <p15:clr>
            <a:srgbClr val="A4A3A4"/>
          </p15:clr>
        </p15:guide>
        <p15:guide id="35" pos="438" userDrawn="1">
          <p15:clr>
            <a:srgbClr val="A4A3A4"/>
          </p15:clr>
        </p15:guide>
        <p15:guide id="36" pos="7242" userDrawn="1">
          <p15:clr>
            <a:srgbClr val="A4A3A4"/>
          </p15:clr>
        </p15:guide>
        <p15:guide id="37" orient="horz" pos="2523" userDrawn="1">
          <p15:clr>
            <a:srgbClr val="A4A3A4"/>
          </p15:clr>
        </p15:guide>
        <p15:guide id="38" orient="horz" pos="3974" userDrawn="1">
          <p15:clr>
            <a:srgbClr val="A4A3A4"/>
          </p15:clr>
        </p15:guide>
        <p15:guide id="39" orient="horz" pos="1139" userDrawn="1">
          <p15:clr>
            <a:srgbClr val="A4A3A4"/>
          </p15:clr>
        </p15:guide>
        <p15:guide id="40" pos="372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F3FD"/>
    <a:srgbClr val="1A1C1E"/>
    <a:srgbClr val="009999"/>
    <a:srgbClr val="3D99C3"/>
    <a:srgbClr val="2B2654"/>
    <a:srgbClr val="F8F8F8"/>
    <a:srgbClr val="2E75B7"/>
    <a:srgbClr val="8EA9DB"/>
    <a:srgbClr val="F4A14F"/>
    <a:srgbClr val="F0857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E1F89F-FC77-8143-9D06-4B3F4CEB115F}" v="2" dt="2023-11-27T04:08:01.574"/>
  </p1510:revLst>
</p1510:revInfo>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29" autoAdjust="0"/>
    <p:restoredTop sz="93164" autoAdjust="0"/>
  </p:normalViewPr>
  <p:slideViewPr>
    <p:cSldViewPr snapToGrid="0">
      <p:cViewPr varScale="1">
        <p:scale>
          <a:sx n="62" d="100"/>
          <a:sy n="62" d="100"/>
        </p:scale>
        <p:origin x="976" y="36"/>
      </p:cViewPr>
      <p:guideLst>
        <p:guide pos="3840"/>
        <p:guide pos="211"/>
        <p:guide pos="7491"/>
        <p:guide orient="horz" pos="3861"/>
        <p:guide orient="horz" pos="572"/>
        <p:guide orient="horz" pos="799"/>
        <p:guide pos="7129"/>
        <p:guide pos="551"/>
        <p:guide pos="438"/>
        <p:guide pos="7242"/>
        <p:guide orient="horz" pos="2523"/>
        <p:guide orient="horz" pos="3974"/>
        <p:guide orient="horz" pos="1139"/>
        <p:guide pos="3727"/>
      </p:guideLst>
    </p:cSldViewPr>
  </p:slideViewPr>
  <p:notesTextViewPr>
    <p:cViewPr>
      <p:scale>
        <a:sx n="105" d="100"/>
        <a:sy n="105"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openxmlformats.org/officeDocument/2006/relationships/oleObject" Target="Book5"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5"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ln>
              <a:noFill/>
            </a:ln>
          </c:spPr>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3175-2B44-B98A-320A609618E7}"/>
              </c:ext>
            </c:extLst>
          </c:dPt>
          <c:dPt>
            <c:idx val="1"/>
            <c:bubble3D val="0"/>
            <c:spPr>
              <a:solidFill>
                <a:srgbClr val="00B0F0"/>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3175-2B44-B98A-320A609618E7}"/>
              </c:ext>
            </c:extLst>
          </c:dPt>
          <c:dPt>
            <c:idx val="2"/>
            <c:bubble3D val="0"/>
            <c:spPr>
              <a:solidFill>
                <a:schemeClr val="accent1">
                  <a:lumMod val="5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3175-2B44-B98A-320A609618E7}"/>
              </c:ext>
            </c:extLst>
          </c:dPt>
          <c:dPt>
            <c:idx val="3"/>
            <c:bubble3D val="0"/>
            <c:spPr>
              <a:solidFill>
                <a:schemeClr val="accent5">
                  <a:lumMod val="40000"/>
                  <a:lumOff val="6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3175-2B44-B98A-320A609618E7}"/>
              </c:ext>
            </c:extLst>
          </c:dPt>
          <c:dPt>
            <c:idx val="4"/>
            <c:bubble3D val="0"/>
            <c:spPr>
              <a:solidFill>
                <a:schemeClr val="accent5"/>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9-3175-2B44-B98A-320A609618E7}"/>
              </c:ext>
            </c:extLst>
          </c:dPt>
          <c:dLbls>
            <c:delete val="1"/>
          </c:dLbls>
          <c:cat>
            <c:strRef>
              <c:f>Sheet1!$C$5:$C$9</c:f>
              <c:strCache>
                <c:ptCount val="5"/>
                <c:pt idx="0">
                  <c:v>Java</c:v>
                </c:pt>
                <c:pt idx="1">
                  <c:v>Angular</c:v>
                </c:pt>
                <c:pt idx="2">
                  <c:v>React</c:v>
                </c:pt>
                <c:pt idx="3">
                  <c:v>Python</c:v>
                </c:pt>
                <c:pt idx="4">
                  <c:v>Other</c:v>
                </c:pt>
              </c:strCache>
            </c:strRef>
          </c:cat>
          <c:val>
            <c:numRef>
              <c:f>Sheet1!$D$5:$D$9</c:f>
              <c:numCache>
                <c:formatCode>General</c:formatCode>
                <c:ptCount val="5"/>
                <c:pt idx="0">
                  <c:v>20</c:v>
                </c:pt>
                <c:pt idx="1">
                  <c:v>10</c:v>
                </c:pt>
                <c:pt idx="2">
                  <c:v>5</c:v>
                </c:pt>
                <c:pt idx="3">
                  <c:v>5</c:v>
                </c:pt>
                <c:pt idx="4">
                  <c:v>7</c:v>
                </c:pt>
              </c:numCache>
            </c:numRef>
          </c:val>
          <c:extLst>
            <c:ext xmlns:c16="http://schemas.microsoft.com/office/drawing/2014/chart" uri="{C3380CC4-5D6E-409C-BE32-E72D297353CC}">
              <c16:uniqueId val="{0000000A-3175-2B44-B98A-320A609618E7}"/>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alpha val="0"/>
      </a:schemeClr>
    </a:solidFill>
    <a:ln w="9525" cap="flat" cmpd="sng" algn="ctr">
      <a:no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00B0F0"/>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EE40-764B-9EB5-F841240FFC63}"/>
              </c:ext>
            </c:extLst>
          </c:dPt>
          <c:dPt>
            <c:idx val="1"/>
            <c:bubble3D val="0"/>
            <c:spPr>
              <a:solidFill>
                <a:schemeClr val="accent1">
                  <a:lumMod val="5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EE40-764B-9EB5-F841240FFC63}"/>
              </c:ext>
            </c:extLst>
          </c:dPt>
          <c:dPt>
            <c:idx val="2"/>
            <c:bubble3D val="0"/>
            <c:spPr>
              <a:solidFill>
                <a:schemeClr val="accent1">
                  <a:lumMod val="60000"/>
                  <a:lumOff val="40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EE40-764B-9EB5-F841240FFC63}"/>
              </c:ext>
            </c:extLst>
          </c:dPt>
          <c:dPt>
            <c:idx val="3"/>
            <c:bubble3D val="0"/>
            <c:spPr>
              <a:solidFill>
                <a:srgbClr val="0070C0"/>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7-EE40-764B-9EB5-F841240FFC63}"/>
              </c:ext>
            </c:extLst>
          </c:dPt>
          <c:dLbls>
            <c:delete val="1"/>
          </c:dLbls>
          <c:cat>
            <c:strRef>
              <c:f>Sheet1!$C$23:$C$26</c:f>
              <c:strCache>
                <c:ptCount val="4"/>
                <c:pt idx="0">
                  <c:v>English</c:v>
                </c:pt>
                <c:pt idx="1">
                  <c:v>Korean</c:v>
                </c:pt>
                <c:pt idx="2">
                  <c:v>English + Korean </c:v>
                </c:pt>
                <c:pt idx="3">
                  <c:v>Local Language Only</c:v>
                </c:pt>
              </c:strCache>
            </c:strRef>
          </c:cat>
          <c:val>
            <c:numRef>
              <c:f>Sheet1!$D$23:$D$26</c:f>
              <c:numCache>
                <c:formatCode>General</c:formatCode>
                <c:ptCount val="4"/>
                <c:pt idx="0">
                  <c:v>36</c:v>
                </c:pt>
                <c:pt idx="1">
                  <c:v>1</c:v>
                </c:pt>
                <c:pt idx="2">
                  <c:v>5</c:v>
                </c:pt>
                <c:pt idx="3">
                  <c:v>28</c:v>
                </c:pt>
              </c:numCache>
            </c:numRef>
          </c:val>
          <c:extLst>
            <c:ext xmlns:c16="http://schemas.microsoft.com/office/drawing/2014/chart" uri="{C3380CC4-5D6E-409C-BE32-E72D297353CC}">
              <c16:uniqueId val="{00000008-EE40-764B-9EB5-F841240FFC63}"/>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alpha val="0"/>
      </a:schemeClr>
    </a:solidFill>
    <a:ln w="9525" cap="flat" cmpd="sng" algn="ctr">
      <a:no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dirty="0"/>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B86E97-E315-4DD2-9113-FC88397EBFCA}" type="datetimeFigureOut">
              <a:rPr lang="ko-KR" altLang="en-US" smtClean="0"/>
              <a:t>2024-01-09</a:t>
            </a:fld>
            <a:endParaRPr lang="ko-KR" altLang="en-US" dirty="0"/>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dirty="0"/>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dirty="0"/>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A62B30-0F0F-42D4-B1EC-4ACAD843691E}" type="slidenum">
              <a:rPr lang="ko-KR" altLang="en-US" smtClean="0"/>
              <a:t>‹#›</a:t>
            </a:fld>
            <a:endParaRPr lang="ko-KR" altLang="en-US" dirty="0"/>
          </a:p>
        </p:txBody>
      </p:sp>
    </p:spTree>
    <p:extLst>
      <p:ext uri="{BB962C8B-B14F-4D97-AF65-F5344CB8AC3E}">
        <p14:creationId xmlns:p14="http://schemas.microsoft.com/office/powerpoint/2010/main" val="797626383"/>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a:t>
            </a:fld>
            <a:endParaRPr lang="ko-KR" altLang="en-US" dirty="0"/>
          </a:p>
        </p:txBody>
      </p:sp>
    </p:spTree>
    <p:extLst>
      <p:ext uri="{BB962C8B-B14F-4D97-AF65-F5344CB8AC3E}">
        <p14:creationId xmlns:p14="http://schemas.microsoft.com/office/powerpoint/2010/main" val="4014558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2</a:t>
            </a:fld>
            <a:endParaRPr lang="ko-KR" altLang="en-US" dirty="0"/>
          </a:p>
        </p:txBody>
      </p:sp>
    </p:spTree>
    <p:extLst>
      <p:ext uri="{BB962C8B-B14F-4D97-AF65-F5344CB8AC3E}">
        <p14:creationId xmlns:p14="http://schemas.microsoft.com/office/powerpoint/2010/main" val="791685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4</a:t>
            </a:fld>
            <a:endParaRPr lang="ko-KR" altLang="en-US" dirty="0"/>
          </a:p>
        </p:txBody>
      </p:sp>
    </p:spTree>
    <p:extLst>
      <p:ext uri="{BB962C8B-B14F-4D97-AF65-F5344CB8AC3E}">
        <p14:creationId xmlns:p14="http://schemas.microsoft.com/office/powerpoint/2010/main" val="22184056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5</a:t>
            </a:fld>
            <a:endParaRPr lang="ko-KR" altLang="en-US" dirty="0"/>
          </a:p>
        </p:txBody>
      </p:sp>
    </p:spTree>
    <p:extLst>
      <p:ext uri="{BB962C8B-B14F-4D97-AF65-F5344CB8AC3E}">
        <p14:creationId xmlns:p14="http://schemas.microsoft.com/office/powerpoint/2010/main" val="2333665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6</a:t>
            </a:fld>
            <a:endParaRPr lang="ko-KR" altLang="en-US" dirty="0"/>
          </a:p>
        </p:txBody>
      </p:sp>
    </p:spTree>
    <p:extLst>
      <p:ext uri="{BB962C8B-B14F-4D97-AF65-F5344CB8AC3E}">
        <p14:creationId xmlns:p14="http://schemas.microsoft.com/office/powerpoint/2010/main" val="40835537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7</a:t>
            </a:fld>
            <a:endParaRPr lang="ko-KR" altLang="en-US" dirty="0"/>
          </a:p>
        </p:txBody>
      </p:sp>
    </p:spTree>
    <p:extLst>
      <p:ext uri="{BB962C8B-B14F-4D97-AF65-F5344CB8AC3E}">
        <p14:creationId xmlns:p14="http://schemas.microsoft.com/office/powerpoint/2010/main" val="2688473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8</a:t>
            </a:fld>
            <a:endParaRPr lang="ko-KR" altLang="en-US" dirty="0"/>
          </a:p>
        </p:txBody>
      </p:sp>
    </p:spTree>
    <p:extLst>
      <p:ext uri="{BB962C8B-B14F-4D97-AF65-F5344CB8AC3E}">
        <p14:creationId xmlns:p14="http://schemas.microsoft.com/office/powerpoint/2010/main" val="23073183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9</a:t>
            </a:fld>
            <a:endParaRPr lang="ko-KR" altLang="en-US" dirty="0"/>
          </a:p>
        </p:txBody>
      </p:sp>
    </p:spTree>
    <p:extLst>
      <p:ext uri="{BB962C8B-B14F-4D97-AF65-F5344CB8AC3E}">
        <p14:creationId xmlns:p14="http://schemas.microsoft.com/office/powerpoint/2010/main" val="26917816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10</a:t>
            </a:fld>
            <a:endParaRPr lang="ko-KR" altLang="en-US" dirty="0"/>
          </a:p>
        </p:txBody>
      </p:sp>
    </p:spTree>
    <p:extLst>
      <p:ext uri="{BB962C8B-B14F-4D97-AF65-F5344CB8AC3E}">
        <p14:creationId xmlns:p14="http://schemas.microsoft.com/office/powerpoint/2010/main" val="30870700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11</a:t>
            </a:fld>
            <a:endParaRPr lang="ko-KR" altLang="en-US" dirty="0"/>
          </a:p>
        </p:txBody>
      </p:sp>
    </p:spTree>
    <p:extLst>
      <p:ext uri="{BB962C8B-B14F-4D97-AF65-F5344CB8AC3E}">
        <p14:creationId xmlns:p14="http://schemas.microsoft.com/office/powerpoint/2010/main" val="4003800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12</a:t>
            </a:fld>
            <a:endParaRPr lang="ko-KR" altLang="en-US" dirty="0"/>
          </a:p>
        </p:txBody>
      </p:sp>
    </p:spTree>
    <p:extLst>
      <p:ext uri="{BB962C8B-B14F-4D97-AF65-F5344CB8AC3E}">
        <p14:creationId xmlns:p14="http://schemas.microsoft.com/office/powerpoint/2010/main" val="28553392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13</a:t>
            </a:fld>
            <a:endParaRPr lang="ko-KR" altLang="en-US" dirty="0"/>
          </a:p>
        </p:txBody>
      </p:sp>
    </p:spTree>
    <p:extLst>
      <p:ext uri="{BB962C8B-B14F-4D97-AF65-F5344CB8AC3E}">
        <p14:creationId xmlns:p14="http://schemas.microsoft.com/office/powerpoint/2010/main" val="38462004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14</a:t>
            </a:fld>
            <a:endParaRPr lang="ko-KR" altLang="en-US" dirty="0"/>
          </a:p>
        </p:txBody>
      </p:sp>
    </p:spTree>
    <p:extLst>
      <p:ext uri="{BB962C8B-B14F-4D97-AF65-F5344CB8AC3E}">
        <p14:creationId xmlns:p14="http://schemas.microsoft.com/office/powerpoint/2010/main" val="4208418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15</a:t>
            </a:fld>
            <a:endParaRPr lang="ko-KR" altLang="en-US" dirty="0"/>
          </a:p>
        </p:txBody>
      </p:sp>
    </p:spTree>
    <p:extLst>
      <p:ext uri="{BB962C8B-B14F-4D97-AF65-F5344CB8AC3E}">
        <p14:creationId xmlns:p14="http://schemas.microsoft.com/office/powerpoint/2010/main" val="31079055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16</a:t>
            </a:fld>
            <a:endParaRPr lang="ko-KR" altLang="en-US" dirty="0"/>
          </a:p>
        </p:txBody>
      </p:sp>
    </p:spTree>
    <p:extLst>
      <p:ext uri="{BB962C8B-B14F-4D97-AF65-F5344CB8AC3E}">
        <p14:creationId xmlns:p14="http://schemas.microsoft.com/office/powerpoint/2010/main" val="587757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TH" dirty="0"/>
          </a:p>
        </p:txBody>
      </p:sp>
      <p:sp>
        <p:nvSpPr>
          <p:cNvPr id="4" name="Slide Number Placeholder 3"/>
          <p:cNvSpPr>
            <a:spLocks noGrp="1"/>
          </p:cNvSpPr>
          <p:nvPr>
            <p:ph type="sldNum" sz="quarter" idx="5"/>
          </p:nvPr>
        </p:nvSpPr>
        <p:spPr/>
        <p:txBody>
          <a:bodyPr/>
          <a:lstStyle/>
          <a:p>
            <a:fld id="{CBA62B30-0F0F-42D4-B1EC-4ACAD843691E}" type="slidenum">
              <a:rPr lang="ko-KR" altLang="en-US" smtClean="0"/>
              <a:t>17</a:t>
            </a:fld>
            <a:endParaRPr lang="ko-KR" altLang="en-US" dirty="0"/>
          </a:p>
        </p:txBody>
      </p:sp>
    </p:spTree>
    <p:extLst>
      <p:ext uri="{BB962C8B-B14F-4D97-AF65-F5344CB8AC3E}">
        <p14:creationId xmlns:p14="http://schemas.microsoft.com/office/powerpoint/2010/main" val="719445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6E90865-EEEF-413F-9595-3C1623E7525B}"/>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662A6235-DDEF-477A-B4A3-29725F3524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ED770921-8598-4FA1-BAA6-E41042A96DE6}"/>
              </a:ext>
            </a:extLst>
          </p:cNvPr>
          <p:cNvSpPr>
            <a:spLocks noGrp="1"/>
          </p:cNvSpPr>
          <p:nvPr>
            <p:ph type="dt" sz="half" idx="10"/>
          </p:nvPr>
        </p:nvSpPr>
        <p:spPr/>
        <p:txBody>
          <a:bodyPr/>
          <a:lstStyle/>
          <a:p>
            <a:fld id="{3A156B61-9C0C-4F4A-9EE6-957B6511AC8F}" type="datetime1">
              <a:rPr lang="ko-KR" altLang="en-US" smtClean="0"/>
              <a:t>2024-01-09</a:t>
            </a:fld>
            <a:endParaRPr lang="ko-KR" altLang="en-US" dirty="0"/>
          </a:p>
        </p:txBody>
      </p:sp>
      <p:sp>
        <p:nvSpPr>
          <p:cNvPr id="5" name="바닥글 개체 틀 4">
            <a:extLst>
              <a:ext uri="{FF2B5EF4-FFF2-40B4-BE49-F238E27FC236}">
                <a16:creationId xmlns:a16="http://schemas.microsoft.com/office/drawing/2014/main" id="{694EB531-C2E3-44F5-9E51-AD8BE5DCC37E}"/>
              </a:ext>
            </a:extLst>
          </p:cNvPr>
          <p:cNvSpPr>
            <a:spLocks noGrp="1"/>
          </p:cNvSpPr>
          <p:nvPr>
            <p:ph type="ftr" sz="quarter" idx="11"/>
          </p:nvPr>
        </p:nvSpPr>
        <p:spPr/>
        <p:txBody>
          <a:bodyPr/>
          <a:lstStyle/>
          <a:p>
            <a:endParaRPr lang="ko-KR" altLang="en-US" dirty="0"/>
          </a:p>
        </p:txBody>
      </p:sp>
      <p:sp>
        <p:nvSpPr>
          <p:cNvPr id="6" name="슬라이드 번호 개체 틀 5">
            <a:extLst>
              <a:ext uri="{FF2B5EF4-FFF2-40B4-BE49-F238E27FC236}">
                <a16:creationId xmlns:a16="http://schemas.microsoft.com/office/drawing/2014/main" id="{9CDD98FD-A631-4CE9-9588-45AACD2AE734}"/>
              </a:ext>
            </a:extLst>
          </p:cNvPr>
          <p:cNvSpPr>
            <a:spLocks noGrp="1"/>
          </p:cNvSpPr>
          <p:nvPr>
            <p:ph type="sldNum" sz="quarter" idx="12"/>
          </p:nvPr>
        </p:nvSpPr>
        <p:spPr>
          <a:xfrm>
            <a:off x="9448800" y="6474062"/>
            <a:ext cx="2743200" cy="365125"/>
          </a:xfrm>
        </p:spPr>
        <p:txBody>
          <a:bodyPr/>
          <a:lstStyle>
            <a:lvl1pPr>
              <a:defRPr sz="1000"/>
            </a:lvl1pPr>
          </a:lstStyle>
          <a:p>
            <a:fld id="{A76854FB-3068-4F8E-A91F-B8D956798955}" type="slidenum">
              <a:rPr lang="ko-KR" altLang="en-US" smtClean="0"/>
              <a:pPr/>
              <a:t>‹#›</a:t>
            </a:fld>
            <a:endParaRPr lang="ko-KR" altLang="en-US" dirty="0"/>
          </a:p>
        </p:txBody>
      </p:sp>
    </p:spTree>
    <p:extLst>
      <p:ext uri="{BB962C8B-B14F-4D97-AF65-F5344CB8AC3E}">
        <p14:creationId xmlns:p14="http://schemas.microsoft.com/office/powerpoint/2010/main" val="3576311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세로 제목 및 텍스트">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44821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1441D35B-69EF-4EF8-A58C-5379DF5A10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85DF32C-EFCD-4C8B-BE64-E8C5760750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스타일을 편집하려면 클릭</a:t>
            </a:r>
          </a:p>
          <a:p>
            <a:pPr lvl="1"/>
            <a:r>
              <a:rPr lang="ko-KR" altLang="en-US"/>
              <a:t>두 번째 수준</a:t>
            </a:r>
          </a:p>
          <a:p>
            <a:pPr lvl="2"/>
            <a:r>
              <a:rPr lang="ko-KR" altLang="en-US"/>
              <a:t>세 번째 수준</a:t>
            </a:r>
          </a:p>
          <a:p>
            <a:pPr lvl="3"/>
            <a:r>
              <a:rPr lang="ko-KR" altLang="en-US"/>
              <a:t>네 번째 수준</a:t>
            </a:r>
          </a:p>
          <a:p>
            <a:pPr lvl="4"/>
            <a:r>
              <a:rPr lang="ko-KR" altLang="en-US"/>
              <a:t>다섯 번째 수준</a:t>
            </a:r>
          </a:p>
        </p:txBody>
      </p:sp>
      <p:sp>
        <p:nvSpPr>
          <p:cNvPr id="4" name="날짜 개체 틀 3">
            <a:extLst>
              <a:ext uri="{FF2B5EF4-FFF2-40B4-BE49-F238E27FC236}">
                <a16:creationId xmlns:a16="http://schemas.microsoft.com/office/drawing/2014/main" id="{CA29A354-FEFE-40E4-BE9F-AA6F304E202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30AC54-99D6-4234-B5B0-A1463922A459}" type="datetime1">
              <a:rPr lang="ko-KR" altLang="en-US" smtClean="0"/>
              <a:t>2024-01-09</a:t>
            </a:fld>
            <a:endParaRPr lang="ko-KR" altLang="en-US" dirty="0"/>
          </a:p>
        </p:txBody>
      </p:sp>
      <p:sp>
        <p:nvSpPr>
          <p:cNvPr id="5" name="바닥글 개체 틀 4">
            <a:extLst>
              <a:ext uri="{FF2B5EF4-FFF2-40B4-BE49-F238E27FC236}">
                <a16:creationId xmlns:a16="http://schemas.microsoft.com/office/drawing/2014/main" id="{8C0DAA0D-17B3-40D9-B4BF-7E15C7B213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dirty="0"/>
          </a:p>
        </p:txBody>
      </p:sp>
      <p:sp>
        <p:nvSpPr>
          <p:cNvPr id="6" name="슬라이드 번호 개체 틀 5">
            <a:extLst>
              <a:ext uri="{FF2B5EF4-FFF2-40B4-BE49-F238E27FC236}">
                <a16:creationId xmlns:a16="http://schemas.microsoft.com/office/drawing/2014/main" id="{9E281B00-64B5-409C-8A73-2479F5013B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6854FB-3068-4F8E-A91F-B8D956798955}" type="slidenum">
              <a:rPr lang="ko-KR" altLang="en-US" smtClean="0"/>
              <a:t>‹#›</a:t>
            </a:fld>
            <a:endParaRPr lang="ko-KR" altLang="en-US" dirty="0"/>
          </a:p>
        </p:txBody>
      </p:sp>
    </p:spTree>
    <p:extLst>
      <p:ext uri="{BB962C8B-B14F-4D97-AF65-F5344CB8AC3E}">
        <p14:creationId xmlns:p14="http://schemas.microsoft.com/office/powerpoint/2010/main" val="2309449344"/>
      </p:ext>
    </p:extLst>
  </p:cSld>
  <p:clrMap bg1="lt1" tx1="dk1" bg2="lt2" tx2="dk2" accent1="accent1" accent2="accent2" accent3="accent3" accent4="accent4" accent5="accent5" accent6="accent6" hlink="hlink" folHlink="folHlink"/>
  <p:sldLayoutIdLst>
    <p:sldLayoutId id="2147483649" r:id="rId1"/>
    <p:sldLayoutId id="2147483660" r:id="rId2"/>
  </p:sldLayoutIdLst>
  <p:hf hdr="0" ft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png"/><Relationship Id="rId7" Type="http://schemas.openxmlformats.org/officeDocument/2006/relationships/image" Target="../media/image16.png"/><Relationship Id="rId12"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5.png"/><Relationship Id="rId11" Type="http://schemas.microsoft.com/office/2007/relationships/hdphoto" Target="../media/hdphoto3.wdp"/><Relationship Id="rId5" Type="http://schemas.openxmlformats.org/officeDocument/2006/relationships/image" Target="../media/image14.png"/><Relationship Id="rId10" Type="http://schemas.openxmlformats.org/officeDocument/2006/relationships/image" Target="../media/image19.png"/><Relationship Id="rId4" Type="http://schemas.microsoft.com/office/2007/relationships/hdphoto" Target="../media/hdphoto2.wdp"/><Relationship Id="rId9" Type="http://schemas.openxmlformats.org/officeDocument/2006/relationships/image" Target="../media/image18.png"/></Relationships>
</file>

<file path=ppt/slides/_rels/slide4.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image" Target="../media/image21.png"/><Relationship Id="rId9" Type="http://schemas.openxmlformats.org/officeDocument/2006/relationships/chart" Target="../charts/chart2.xml"/></Relationships>
</file>

<file path=ppt/slides/_rels/slide5.xml.rels><?xml version="1.0" encoding="UTF-8" standalone="yes"?>
<Relationships xmlns="http://schemas.openxmlformats.org/package/2006/relationships"><Relationship Id="rId8" Type="http://schemas.microsoft.com/office/2007/relationships/hdphoto" Target="../media/hdphoto5.wdp"/><Relationship Id="rId13" Type="http://schemas.openxmlformats.org/officeDocument/2006/relationships/image" Target="../media/image32.png"/><Relationship Id="rId18" Type="http://schemas.microsoft.com/office/2007/relationships/hdphoto" Target="../media/hdphoto10.wdp"/><Relationship Id="rId3" Type="http://schemas.openxmlformats.org/officeDocument/2006/relationships/image" Target="../media/image26.png"/><Relationship Id="rId21" Type="http://schemas.openxmlformats.org/officeDocument/2006/relationships/image" Target="../media/image36.png"/><Relationship Id="rId7" Type="http://schemas.openxmlformats.org/officeDocument/2006/relationships/image" Target="../media/image29.png"/><Relationship Id="rId12" Type="http://schemas.microsoft.com/office/2007/relationships/hdphoto" Target="../media/hdphoto7.wdp"/><Relationship Id="rId17" Type="http://schemas.openxmlformats.org/officeDocument/2006/relationships/image" Target="../media/image34.png"/><Relationship Id="rId2" Type="http://schemas.openxmlformats.org/officeDocument/2006/relationships/notesSlide" Target="../notesSlides/notesSlide4.xml"/><Relationship Id="rId16" Type="http://schemas.microsoft.com/office/2007/relationships/hdphoto" Target="../media/hdphoto9.wdp"/><Relationship Id="rId20" Type="http://schemas.microsoft.com/office/2007/relationships/hdphoto" Target="../media/hdphoto11.wdp"/><Relationship Id="rId1" Type="http://schemas.openxmlformats.org/officeDocument/2006/relationships/slideLayout" Target="../slideLayouts/slideLayout2.xml"/><Relationship Id="rId6" Type="http://schemas.microsoft.com/office/2007/relationships/hdphoto" Target="../media/hdphoto4.wdp"/><Relationship Id="rId11" Type="http://schemas.openxmlformats.org/officeDocument/2006/relationships/image" Target="../media/image31.png"/><Relationship Id="rId5" Type="http://schemas.openxmlformats.org/officeDocument/2006/relationships/image" Target="../media/image28.png"/><Relationship Id="rId15" Type="http://schemas.openxmlformats.org/officeDocument/2006/relationships/image" Target="../media/image33.png"/><Relationship Id="rId10" Type="http://schemas.microsoft.com/office/2007/relationships/hdphoto" Target="../media/hdphoto6.wdp"/><Relationship Id="rId19" Type="http://schemas.openxmlformats.org/officeDocument/2006/relationships/image" Target="../media/image35.png"/><Relationship Id="rId4" Type="http://schemas.openxmlformats.org/officeDocument/2006/relationships/image" Target="../media/image27.png"/><Relationship Id="rId9" Type="http://schemas.openxmlformats.org/officeDocument/2006/relationships/image" Target="../media/image30.png"/><Relationship Id="rId14" Type="http://schemas.microsoft.com/office/2007/relationships/hdphoto" Target="../media/hdphoto8.wdp"/><Relationship Id="rId22" Type="http://schemas.microsoft.com/office/2007/relationships/hdphoto" Target="../media/hdphoto12.wdp"/></Relationships>
</file>

<file path=ppt/slides/_rels/slide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7.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7.png"/><Relationship Id="rId7" Type="http://schemas.openxmlformats.org/officeDocument/2006/relationships/image" Target="../media/image4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8.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18" Type="http://schemas.openxmlformats.org/officeDocument/2006/relationships/image" Target="../media/image58.png"/><Relationship Id="rId26" Type="http://schemas.microsoft.com/office/2007/relationships/hdphoto" Target="../media/hdphoto13.wdp"/><Relationship Id="rId3" Type="http://schemas.openxmlformats.org/officeDocument/2006/relationships/image" Target="../media/image37.png"/><Relationship Id="rId21" Type="http://schemas.openxmlformats.org/officeDocument/2006/relationships/image" Target="../media/image61.png"/><Relationship Id="rId7" Type="http://schemas.openxmlformats.org/officeDocument/2006/relationships/image" Target="../media/image47.png"/><Relationship Id="rId12" Type="http://schemas.openxmlformats.org/officeDocument/2006/relationships/image" Target="../media/image52.png"/><Relationship Id="rId17" Type="http://schemas.openxmlformats.org/officeDocument/2006/relationships/image" Target="../media/image57.png"/><Relationship Id="rId25" Type="http://schemas.openxmlformats.org/officeDocument/2006/relationships/image" Target="../media/image65.png"/><Relationship Id="rId2" Type="http://schemas.openxmlformats.org/officeDocument/2006/relationships/notesSlide" Target="../notesSlides/notesSlide7.xml"/><Relationship Id="rId16" Type="http://schemas.openxmlformats.org/officeDocument/2006/relationships/image" Target="../media/image56.png"/><Relationship Id="rId20"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png"/><Relationship Id="rId24" Type="http://schemas.openxmlformats.org/officeDocument/2006/relationships/image" Target="../media/image64.png"/><Relationship Id="rId5" Type="http://schemas.openxmlformats.org/officeDocument/2006/relationships/image" Target="../media/image45.png"/><Relationship Id="rId15" Type="http://schemas.openxmlformats.org/officeDocument/2006/relationships/image" Target="../media/image55.png"/><Relationship Id="rId23" Type="http://schemas.openxmlformats.org/officeDocument/2006/relationships/image" Target="../media/image63.png"/><Relationship Id="rId28" Type="http://schemas.microsoft.com/office/2007/relationships/hdphoto" Target="../media/hdphoto14.wdp"/><Relationship Id="rId10" Type="http://schemas.openxmlformats.org/officeDocument/2006/relationships/image" Target="../media/image50.png"/><Relationship Id="rId19" Type="http://schemas.openxmlformats.org/officeDocument/2006/relationships/image" Target="../media/image59.png"/><Relationship Id="rId4" Type="http://schemas.openxmlformats.org/officeDocument/2006/relationships/image" Target="../media/image38.png"/><Relationship Id="rId9" Type="http://schemas.openxmlformats.org/officeDocument/2006/relationships/image" Target="../media/image49.png"/><Relationship Id="rId14" Type="http://schemas.openxmlformats.org/officeDocument/2006/relationships/image" Target="../media/image54.png"/><Relationship Id="rId22" Type="http://schemas.openxmlformats.org/officeDocument/2006/relationships/image" Target="../media/image62.png"/><Relationship Id="rId27" Type="http://schemas.openxmlformats.org/officeDocument/2006/relationships/image" Target="../media/image66.png"/></Relationships>
</file>

<file path=ppt/slides/_rels/slide9.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37.png"/><Relationship Id="rId7" Type="http://schemas.openxmlformats.org/officeDocument/2006/relationships/image" Target="../media/image6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10" Type="http://schemas.microsoft.com/office/2007/relationships/hdphoto" Target="../media/hdphoto15.wdp"/><Relationship Id="rId4" Type="http://schemas.openxmlformats.org/officeDocument/2006/relationships/image" Target="../media/image38.png"/><Relationship Id="rId9" Type="http://schemas.openxmlformats.org/officeDocument/2006/relationships/image" Target="../media/image71.png"/></Relationships>
</file>

<file path=ppt/slides/_rels/slide10.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image" Target="../media/image77.png"/><Relationship Id="rId3" Type="http://schemas.openxmlformats.org/officeDocument/2006/relationships/image" Target="../media/image37.png"/><Relationship Id="rId7" Type="http://schemas.microsoft.com/office/2007/relationships/hdphoto" Target="../media/hdphoto16.wdp"/><Relationship Id="rId12" Type="http://schemas.openxmlformats.org/officeDocument/2006/relationships/image" Target="../media/image7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1.png"/><Relationship Id="rId11" Type="http://schemas.openxmlformats.org/officeDocument/2006/relationships/image" Target="../media/image75.jpeg"/><Relationship Id="rId5" Type="http://schemas.openxmlformats.org/officeDocument/2006/relationships/image" Target="../media/image67.png"/><Relationship Id="rId15" Type="http://schemas.openxmlformats.org/officeDocument/2006/relationships/image" Target="../media/image79.png"/><Relationship Id="rId10" Type="http://schemas.openxmlformats.org/officeDocument/2006/relationships/image" Target="../media/image74.png"/><Relationship Id="rId4" Type="http://schemas.openxmlformats.org/officeDocument/2006/relationships/image" Target="../media/image38.png"/><Relationship Id="rId9" Type="http://schemas.openxmlformats.org/officeDocument/2006/relationships/image" Target="../media/image73.jpeg"/><Relationship Id="rId14" Type="http://schemas.openxmlformats.org/officeDocument/2006/relationships/image" Target="../media/image78.png"/></Relationships>
</file>

<file path=ppt/slides/_rels/slide11.xml.rels><?xml version="1.0" encoding="UTF-8" standalone="yes"?>
<Relationships xmlns="http://schemas.openxmlformats.org/package/2006/relationships"><Relationship Id="rId8" Type="http://schemas.microsoft.com/office/2007/relationships/hdphoto" Target="../media/hdphoto18.wdp"/><Relationship Id="rId13" Type="http://schemas.openxmlformats.org/officeDocument/2006/relationships/image" Target="../media/image87.png"/><Relationship Id="rId18" Type="http://schemas.microsoft.com/office/2007/relationships/hdphoto" Target="../media/hdphoto21.wdp"/><Relationship Id="rId26" Type="http://schemas.openxmlformats.org/officeDocument/2006/relationships/image" Target="../media/image98.png"/><Relationship Id="rId3" Type="http://schemas.openxmlformats.org/officeDocument/2006/relationships/image" Target="../media/image80.png"/><Relationship Id="rId21" Type="http://schemas.openxmlformats.org/officeDocument/2006/relationships/image" Target="../media/image93.png"/><Relationship Id="rId7" Type="http://schemas.openxmlformats.org/officeDocument/2006/relationships/image" Target="../media/image83.png"/><Relationship Id="rId12" Type="http://schemas.openxmlformats.org/officeDocument/2006/relationships/image" Target="../media/image86.jpeg"/><Relationship Id="rId17" Type="http://schemas.openxmlformats.org/officeDocument/2006/relationships/image" Target="../media/image90.png"/><Relationship Id="rId25" Type="http://schemas.openxmlformats.org/officeDocument/2006/relationships/image" Target="../media/image97.png"/><Relationship Id="rId2" Type="http://schemas.openxmlformats.org/officeDocument/2006/relationships/notesSlide" Target="../notesSlides/notesSlide10.xml"/><Relationship Id="rId16" Type="http://schemas.microsoft.com/office/2007/relationships/hdphoto" Target="../media/hdphoto20.wdp"/><Relationship Id="rId20" Type="http://schemas.openxmlformats.org/officeDocument/2006/relationships/image" Target="../media/image92.png"/><Relationship Id="rId29" Type="http://schemas.openxmlformats.org/officeDocument/2006/relationships/image" Target="../media/image101.png"/><Relationship Id="rId1" Type="http://schemas.openxmlformats.org/officeDocument/2006/relationships/slideLayout" Target="../slideLayouts/slideLayout2.xml"/><Relationship Id="rId6" Type="http://schemas.microsoft.com/office/2007/relationships/hdphoto" Target="../media/hdphoto17.wdp"/><Relationship Id="rId11" Type="http://schemas.microsoft.com/office/2007/relationships/hdphoto" Target="../media/hdphoto19.wdp"/><Relationship Id="rId24" Type="http://schemas.openxmlformats.org/officeDocument/2006/relationships/image" Target="../media/image96.svg"/><Relationship Id="rId5" Type="http://schemas.openxmlformats.org/officeDocument/2006/relationships/image" Target="../media/image82.png"/><Relationship Id="rId15" Type="http://schemas.openxmlformats.org/officeDocument/2006/relationships/image" Target="../media/image89.png"/><Relationship Id="rId23" Type="http://schemas.openxmlformats.org/officeDocument/2006/relationships/image" Target="../media/image95.png"/><Relationship Id="rId28" Type="http://schemas.openxmlformats.org/officeDocument/2006/relationships/image" Target="../media/image100.png"/><Relationship Id="rId10" Type="http://schemas.openxmlformats.org/officeDocument/2006/relationships/image" Target="../media/image85.png"/><Relationship Id="rId19" Type="http://schemas.openxmlformats.org/officeDocument/2006/relationships/image" Target="../media/image91.png"/><Relationship Id="rId4" Type="http://schemas.openxmlformats.org/officeDocument/2006/relationships/image" Target="../media/image81.png"/><Relationship Id="rId9" Type="http://schemas.openxmlformats.org/officeDocument/2006/relationships/image" Target="../media/image84.png"/><Relationship Id="rId14" Type="http://schemas.openxmlformats.org/officeDocument/2006/relationships/image" Target="../media/image88.png"/><Relationship Id="rId22" Type="http://schemas.openxmlformats.org/officeDocument/2006/relationships/image" Target="../media/image94.png"/><Relationship Id="rId27" Type="http://schemas.openxmlformats.org/officeDocument/2006/relationships/image" Target="../media/image99.png"/><Relationship Id="rId30" Type="http://schemas.openxmlformats.org/officeDocument/2006/relationships/image" Target="../media/image102.png"/></Relationships>
</file>

<file path=ppt/slides/_rels/slide12.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image" Target="../media/image112.png"/><Relationship Id="rId18" Type="http://schemas.openxmlformats.org/officeDocument/2006/relationships/image" Target="../media/image117.png"/><Relationship Id="rId3" Type="http://schemas.openxmlformats.org/officeDocument/2006/relationships/image" Target="../media/image20.png"/><Relationship Id="rId7" Type="http://schemas.openxmlformats.org/officeDocument/2006/relationships/image" Target="../media/image106.png"/><Relationship Id="rId12" Type="http://schemas.openxmlformats.org/officeDocument/2006/relationships/image" Target="../media/image111.png"/><Relationship Id="rId17" Type="http://schemas.openxmlformats.org/officeDocument/2006/relationships/image" Target="../media/image116.png"/><Relationship Id="rId2" Type="http://schemas.openxmlformats.org/officeDocument/2006/relationships/notesSlide" Target="../notesSlides/notesSlide11.xml"/><Relationship Id="rId16" Type="http://schemas.openxmlformats.org/officeDocument/2006/relationships/image" Target="../media/image115.png"/><Relationship Id="rId1" Type="http://schemas.openxmlformats.org/officeDocument/2006/relationships/slideLayout" Target="../slideLayouts/slideLayout2.xml"/><Relationship Id="rId6" Type="http://schemas.openxmlformats.org/officeDocument/2006/relationships/image" Target="../media/image105.png"/><Relationship Id="rId11" Type="http://schemas.openxmlformats.org/officeDocument/2006/relationships/image" Target="../media/image110.png"/><Relationship Id="rId5" Type="http://schemas.openxmlformats.org/officeDocument/2006/relationships/image" Target="../media/image104.png"/><Relationship Id="rId15" Type="http://schemas.openxmlformats.org/officeDocument/2006/relationships/image" Target="../media/image114.png"/><Relationship Id="rId10" Type="http://schemas.openxmlformats.org/officeDocument/2006/relationships/image" Target="../media/image109.png"/><Relationship Id="rId4" Type="http://schemas.openxmlformats.org/officeDocument/2006/relationships/image" Target="../media/image103.png"/><Relationship Id="rId9" Type="http://schemas.openxmlformats.org/officeDocument/2006/relationships/image" Target="../media/image108.png"/><Relationship Id="rId14" Type="http://schemas.openxmlformats.org/officeDocument/2006/relationships/image" Target="../media/image113.png"/></Relationships>
</file>

<file path=ppt/slides/_rels/slide13.xml.rels><?xml version="1.0" encoding="UTF-8" standalone="yes"?>
<Relationships xmlns="http://schemas.openxmlformats.org/package/2006/relationships"><Relationship Id="rId8" Type="http://schemas.openxmlformats.org/officeDocument/2006/relationships/image" Target="../media/image121.png"/><Relationship Id="rId13" Type="http://schemas.openxmlformats.org/officeDocument/2006/relationships/image" Target="../media/image107.png"/><Relationship Id="rId18" Type="http://schemas.openxmlformats.org/officeDocument/2006/relationships/image" Target="../media/image112.png"/><Relationship Id="rId3" Type="http://schemas.openxmlformats.org/officeDocument/2006/relationships/image" Target="../media/image20.png"/><Relationship Id="rId21" Type="http://schemas.openxmlformats.org/officeDocument/2006/relationships/image" Target="../media/image115.png"/><Relationship Id="rId7" Type="http://schemas.openxmlformats.org/officeDocument/2006/relationships/image" Target="../media/image120.png"/><Relationship Id="rId12" Type="http://schemas.openxmlformats.org/officeDocument/2006/relationships/image" Target="../media/image106.png"/><Relationship Id="rId17" Type="http://schemas.openxmlformats.org/officeDocument/2006/relationships/image" Target="../media/image111.png"/><Relationship Id="rId2" Type="http://schemas.openxmlformats.org/officeDocument/2006/relationships/notesSlide" Target="../notesSlides/notesSlide12.xml"/><Relationship Id="rId16" Type="http://schemas.openxmlformats.org/officeDocument/2006/relationships/image" Target="../media/image110.png"/><Relationship Id="rId20" Type="http://schemas.openxmlformats.org/officeDocument/2006/relationships/image" Target="../media/image114.png"/><Relationship Id="rId1" Type="http://schemas.openxmlformats.org/officeDocument/2006/relationships/slideLayout" Target="../slideLayouts/slideLayout2.xml"/><Relationship Id="rId6" Type="http://schemas.openxmlformats.org/officeDocument/2006/relationships/image" Target="../media/image119.png"/><Relationship Id="rId11" Type="http://schemas.openxmlformats.org/officeDocument/2006/relationships/image" Target="../media/image124.png"/><Relationship Id="rId5" Type="http://schemas.openxmlformats.org/officeDocument/2006/relationships/image" Target="../media/image86.jpeg"/><Relationship Id="rId15" Type="http://schemas.openxmlformats.org/officeDocument/2006/relationships/image" Target="../media/image109.png"/><Relationship Id="rId10" Type="http://schemas.openxmlformats.org/officeDocument/2006/relationships/image" Target="../media/image123.png"/><Relationship Id="rId19" Type="http://schemas.openxmlformats.org/officeDocument/2006/relationships/image" Target="../media/image113.png"/><Relationship Id="rId4" Type="http://schemas.openxmlformats.org/officeDocument/2006/relationships/image" Target="../media/image118.png"/><Relationship Id="rId9" Type="http://schemas.openxmlformats.org/officeDocument/2006/relationships/image" Target="../media/image122.png"/><Relationship Id="rId14" Type="http://schemas.openxmlformats.org/officeDocument/2006/relationships/image" Target="../media/image108.png"/></Relationships>
</file>

<file path=ppt/slides/_rels/slide14.xml.rels><?xml version="1.0" encoding="UTF-8" standalone="yes"?>
<Relationships xmlns="http://schemas.openxmlformats.org/package/2006/relationships"><Relationship Id="rId8" Type="http://schemas.openxmlformats.org/officeDocument/2006/relationships/image" Target="../media/image126.png"/><Relationship Id="rId13" Type="http://schemas.openxmlformats.org/officeDocument/2006/relationships/image" Target="../media/image128.png"/><Relationship Id="rId18" Type="http://schemas.openxmlformats.org/officeDocument/2006/relationships/image" Target="../media/image110.png"/><Relationship Id="rId26" Type="http://schemas.openxmlformats.org/officeDocument/2006/relationships/image" Target="../media/image134.png"/><Relationship Id="rId3" Type="http://schemas.openxmlformats.org/officeDocument/2006/relationships/image" Target="../media/image20.png"/><Relationship Id="rId21" Type="http://schemas.openxmlformats.org/officeDocument/2006/relationships/image" Target="../media/image130.png"/><Relationship Id="rId7" Type="http://schemas.openxmlformats.org/officeDocument/2006/relationships/image" Target="../media/image117.png"/><Relationship Id="rId12" Type="http://schemas.openxmlformats.org/officeDocument/2006/relationships/image" Target="../media/image115.png"/><Relationship Id="rId17" Type="http://schemas.openxmlformats.org/officeDocument/2006/relationships/image" Target="../media/image109.png"/><Relationship Id="rId25" Type="http://schemas.microsoft.com/office/2007/relationships/hdphoto" Target="../media/hdphoto23.wdp"/><Relationship Id="rId2" Type="http://schemas.openxmlformats.org/officeDocument/2006/relationships/notesSlide" Target="../notesSlides/notesSlide13.xml"/><Relationship Id="rId16" Type="http://schemas.openxmlformats.org/officeDocument/2006/relationships/image" Target="../media/image108.png"/><Relationship Id="rId20" Type="http://schemas.microsoft.com/office/2007/relationships/hdphoto" Target="../media/hdphoto22.wdp"/><Relationship Id="rId1" Type="http://schemas.openxmlformats.org/officeDocument/2006/relationships/slideLayout" Target="../slideLayouts/slideLayout2.xml"/><Relationship Id="rId6" Type="http://schemas.openxmlformats.org/officeDocument/2006/relationships/image" Target="../media/image114.png"/><Relationship Id="rId11" Type="http://schemas.openxmlformats.org/officeDocument/2006/relationships/image" Target="../media/image111.png"/><Relationship Id="rId24" Type="http://schemas.openxmlformats.org/officeDocument/2006/relationships/image" Target="../media/image133.png"/><Relationship Id="rId5" Type="http://schemas.openxmlformats.org/officeDocument/2006/relationships/image" Target="../media/image91.png"/><Relationship Id="rId15" Type="http://schemas.openxmlformats.org/officeDocument/2006/relationships/image" Target="../media/image107.png"/><Relationship Id="rId23" Type="http://schemas.openxmlformats.org/officeDocument/2006/relationships/image" Target="../media/image132.png"/><Relationship Id="rId10" Type="http://schemas.openxmlformats.org/officeDocument/2006/relationships/image" Target="../media/image113.png"/><Relationship Id="rId19" Type="http://schemas.openxmlformats.org/officeDocument/2006/relationships/image" Target="../media/image129.png"/><Relationship Id="rId4" Type="http://schemas.openxmlformats.org/officeDocument/2006/relationships/image" Target="../media/image125.png"/><Relationship Id="rId9" Type="http://schemas.openxmlformats.org/officeDocument/2006/relationships/image" Target="../media/image127.png"/><Relationship Id="rId14" Type="http://schemas.openxmlformats.org/officeDocument/2006/relationships/image" Target="../media/image106.png"/><Relationship Id="rId22" Type="http://schemas.openxmlformats.org/officeDocument/2006/relationships/image" Target="../media/image131.png"/></Relationships>
</file>

<file path=ppt/slides/_rels/slide15.xml.rels><?xml version="1.0" encoding="UTF-8" standalone="yes"?>
<Relationships xmlns="http://schemas.openxmlformats.org/package/2006/relationships"><Relationship Id="rId8" Type="http://schemas.openxmlformats.org/officeDocument/2006/relationships/image" Target="../media/image137.png"/><Relationship Id="rId13" Type="http://schemas.openxmlformats.org/officeDocument/2006/relationships/image" Target="../media/image111.png"/><Relationship Id="rId18" Type="http://schemas.openxmlformats.org/officeDocument/2006/relationships/image" Target="../media/image113.png"/><Relationship Id="rId3" Type="http://schemas.openxmlformats.org/officeDocument/2006/relationships/image" Target="../media/image20.png"/><Relationship Id="rId7" Type="http://schemas.openxmlformats.org/officeDocument/2006/relationships/image" Target="../media/image136.png"/><Relationship Id="rId12" Type="http://schemas.openxmlformats.org/officeDocument/2006/relationships/image" Target="../media/image109.png"/><Relationship Id="rId17" Type="http://schemas.openxmlformats.org/officeDocument/2006/relationships/image" Target="../media/image112.png"/><Relationship Id="rId2" Type="http://schemas.openxmlformats.org/officeDocument/2006/relationships/notesSlide" Target="../notesSlides/notesSlide14.xml"/><Relationship Id="rId16"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image" Target="../media/image135.png"/><Relationship Id="rId11" Type="http://schemas.openxmlformats.org/officeDocument/2006/relationships/image" Target="../media/image108.png"/><Relationship Id="rId5" Type="http://schemas.openxmlformats.org/officeDocument/2006/relationships/image" Target="../media/image94.png"/><Relationship Id="rId15" Type="http://schemas.openxmlformats.org/officeDocument/2006/relationships/image" Target="../media/image114.png"/><Relationship Id="rId10" Type="http://schemas.openxmlformats.org/officeDocument/2006/relationships/image" Target="../media/image107.png"/><Relationship Id="rId19" Type="http://schemas.openxmlformats.org/officeDocument/2006/relationships/image" Target="../media/image117.png"/><Relationship Id="rId4" Type="http://schemas.openxmlformats.org/officeDocument/2006/relationships/image" Target="../media/image93.png"/><Relationship Id="rId9" Type="http://schemas.openxmlformats.org/officeDocument/2006/relationships/image" Target="../media/image106.png"/><Relationship Id="rId14" Type="http://schemas.openxmlformats.org/officeDocument/2006/relationships/image" Target="../media/image115.png"/></Relationships>
</file>

<file path=ppt/slides/_rels/slide16.xml.rels><?xml version="1.0" encoding="UTF-8" standalone="yes"?>
<Relationships xmlns="http://schemas.openxmlformats.org/package/2006/relationships"><Relationship Id="rId8" Type="http://schemas.openxmlformats.org/officeDocument/2006/relationships/image" Target="../media/image141.png"/><Relationship Id="rId3" Type="http://schemas.openxmlformats.org/officeDocument/2006/relationships/image" Target="../media/image138.png"/><Relationship Id="rId7" Type="http://schemas.microsoft.com/office/2007/relationships/hdphoto" Target="../media/hdphoto24.wdp"/><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40.png"/><Relationship Id="rId11" Type="http://schemas.openxmlformats.org/officeDocument/2006/relationships/image" Target="../media/image5.png"/><Relationship Id="rId5" Type="http://schemas.openxmlformats.org/officeDocument/2006/relationships/image" Target="../media/image139.png"/><Relationship Id="rId10" Type="http://schemas.openxmlformats.org/officeDocument/2006/relationships/image" Target="../media/image143.png"/><Relationship Id="rId4" Type="http://schemas.openxmlformats.org/officeDocument/2006/relationships/image" Target="../media/image10.png"/><Relationship Id="rId9" Type="http://schemas.openxmlformats.org/officeDocument/2006/relationships/image" Target="../media/image142.png"/></Relationships>
</file>

<file path=ppt/slides/_rels/slide17.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50000">
              <a:schemeClr val="bg1">
                <a:lumMod val="95000"/>
              </a:schemeClr>
            </a:gs>
            <a:gs pos="100000">
              <a:srgbClr val="002060">
                <a:alpha val="55000"/>
              </a:srgbClr>
            </a:gs>
            <a:gs pos="0">
              <a:srgbClr val="00B0F0"/>
            </a:gs>
          </a:gsLst>
          <a:lin ang="0" scaled="0"/>
        </a:gradFill>
        <a:effectLst/>
      </p:bgPr>
    </p:bg>
    <p:spTree>
      <p:nvGrpSpPr>
        <p:cNvPr id="1" name=""/>
        <p:cNvGrpSpPr/>
        <p:nvPr/>
      </p:nvGrpSpPr>
      <p:grpSpPr>
        <a:xfrm>
          <a:off x="0" y="0"/>
          <a:ext cx="0" cy="0"/>
          <a:chOff x="0" y="0"/>
          <a:chExt cx="0" cy="0"/>
        </a:xfrm>
      </p:grpSpPr>
      <p:sp useBgFill="1">
        <p:nvSpPr>
          <p:cNvPr id="1048" name="Rectangle 1047">
            <a:extLst>
              <a:ext uri="{FF2B5EF4-FFF2-40B4-BE49-F238E27FC236}">
                <a16:creationId xmlns:a16="http://schemas.microsoft.com/office/drawing/2014/main" id="{6F828D28-8E09-41CC-8229-3070B5467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person using laptop">
            <a:extLst>
              <a:ext uri="{FF2B5EF4-FFF2-40B4-BE49-F238E27FC236}">
                <a16:creationId xmlns:a16="http://schemas.microsoft.com/office/drawing/2014/main" id="{BAF5E5C4-77AF-DF72-F7CB-56FD3E26CF66}"/>
              </a:ext>
            </a:extLst>
          </p:cNvPr>
          <p:cNvPicPr>
            <a:picLocks noChangeAspect="1" noChangeArrowheads="1"/>
          </p:cNvPicPr>
          <p:nvPr/>
        </p:nvPicPr>
        <p:blipFill rotWithShape="1">
          <a:blip r:embed="rId3">
            <a:grayscl/>
            <a:extLst>
              <a:ext uri="{28A0092B-C50C-407E-A947-70E740481C1C}">
                <a14:useLocalDpi xmlns:a14="http://schemas.microsoft.com/office/drawing/2010/main" val="0"/>
              </a:ext>
            </a:extLst>
          </a:blip>
          <a:srcRect t="15730"/>
          <a:stretch/>
        </p:blipFill>
        <p:spPr bwMode="auto">
          <a:xfrm>
            <a:off x="-9146" y="173674"/>
            <a:ext cx="5712355" cy="3213216"/>
          </a:xfrm>
          <a:prstGeom prst="rect">
            <a:avLst/>
          </a:prstGeom>
          <a:noFill/>
          <a:extLst>
            <a:ext uri="{909E8E84-426E-40DD-AFC4-6F175D3DCCD1}">
              <a14:hiddenFill xmlns:a14="http://schemas.microsoft.com/office/drawing/2010/main">
                <a:solidFill>
                  <a:srgbClr val="FFFFFF"/>
                </a:solidFill>
              </a14:hiddenFill>
            </a:ext>
          </a:extLst>
        </p:spPr>
      </p:pic>
      <p:sp>
        <p:nvSpPr>
          <p:cNvPr id="1049" name="Rectangle 1048">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0" name="Rectangle 1049">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제목 2">
            <a:extLst>
              <a:ext uri="{FF2B5EF4-FFF2-40B4-BE49-F238E27FC236}">
                <a16:creationId xmlns:a16="http://schemas.microsoft.com/office/drawing/2014/main" id="{75F9E05A-597D-6FA7-5BFD-D37FD0269618}"/>
              </a:ext>
            </a:extLst>
          </p:cNvPr>
          <p:cNvSpPr txBox="1">
            <a:spLocks/>
          </p:cNvSpPr>
          <p:nvPr/>
        </p:nvSpPr>
        <p:spPr>
          <a:xfrm>
            <a:off x="319572" y="340423"/>
            <a:ext cx="3830397" cy="550531"/>
          </a:xfrm>
          <a:prstGeom prst="rect">
            <a:avLst/>
          </a:prstGeom>
        </p:spPr>
        <p:txBody>
          <a:bodyPr vert="horz" lIns="91440" tIns="45720" rIns="91440" bIns="45720" rtlCol="0" anchor="t">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latinLnBrk="0">
              <a:spcAft>
                <a:spcPts val="600"/>
              </a:spcAft>
            </a:pPr>
            <a:r>
              <a:rPr lang="en-US" altLang="ko-KR" sz="2800" b="1" dirty="0">
                <a:ln>
                  <a:solidFill>
                    <a:prstClr val="white">
                      <a:lumMod val="85000"/>
                      <a:alpha val="0"/>
                    </a:prstClr>
                  </a:solidFill>
                </a:ln>
                <a:solidFill>
                  <a:srgbClr val="00B0F0"/>
                </a:solidFill>
                <a:latin typeface="Century Gothic" panose="020B0502020202020204" pitchFamily="34" charset="0"/>
                <a:cs typeface="Arial" panose="020B0604020202020204" pitchFamily="34" charset="0"/>
              </a:rPr>
              <a:t>Blue</a:t>
            </a:r>
            <a:r>
              <a:rPr lang="en-US" altLang="ko-KR" sz="2800" b="1" dirty="0">
                <a:ln>
                  <a:solidFill>
                    <a:prstClr val="white">
                      <a:lumMod val="85000"/>
                      <a:alpha val="0"/>
                    </a:prstClr>
                  </a:solidFill>
                </a:ln>
                <a:solidFill>
                  <a:srgbClr val="FFFFFF"/>
                </a:solidFill>
                <a:latin typeface="Century Gothic" panose="020B0502020202020204" pitchFamily="34" charset="0"/>
                <a:cs typeface="Arial" panose="020B0604020202020204" pitchFamily="34" charset="0"/>
              </a:rPr>
              <a:t> </a:t>
            </a:r>
            <a:r>
              <a:rPr lang="en-US" altLang="ko-KR" sz="2800" b="1" dirty="0">
                <a:ln>
                  <a:solidFill>
                    <a:prstClr val="white">
                      <a:lumMod val="85000"/>
                      <a:alpha val="0"/>
                    </a:prstClr>
                  </a:solidFill>
                </a:ln>
                <a:solidFill>
                  <a:schemeClr val="bg1">
                    <a:lumMod val="85000"/>
                  </a:schemeClr>
                </a:solidFill>
                <a:latin typeface="Century Gothic" panose="020B0502020202020204" pitchFamily="34" charset="0"/>
                <a:cs typeface="Arial" panose="020B0604020202020204" pitchFamily="34" charset="0"/>
              </a:rPr>
              <a:t>Stone</a:t>
            </a:r>
            <a:r>
              <a:rPr lang="en-US" altLang="ko-KR" sz="2800" b="1" dirty="0">
                <a:ln>
                  <a:solidFill>
                    <a:prstClr val="white">
                      <a:lumMod val="85000"/>
                      <a:alpha val="0"/>
                    </a:prstClr>
                  </a:solidFill>
                </a:ln>
                <a:solidFill>
                  <a:srgbClr val="FFFFFF"/>
                </a:solidFill>
                <a:latin typeface="Century Gothic" panose="020B0502020202020204" pitchFamily="34" charset="0"/>
                <a:cs typeface="Arial" panose="020B0604020202020204" pitchFamily="34" charset="0"/>
              </a:rPr>
              <a:t> Solution </a:t>
            </a:r>
          </a:p>
        </p:txBody>
      </p:sp>
      <p:pic>
        <p:nvPicPr>
          <p:cNvPr id="7" name="Picture 2" descr="low angle photo of city high rise buildings during daytime">
            <a:extLst>
              <a:ext uri="{FF2B5EF4-FFF2-40B4-BE49-F238E27FC236}">
                <a16:creationId xmlns:a16="http://schemas.microsoft.com/office/drawing/2014/main" id="{1D245B69-82F6-81A7-FF82-E001E5810459}"/>
              </a:ext>
            </a:extLst>
          </p:cNvPr>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5681818" y="2515863"/>
            <a:ext cx="6502548" cy="432889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Business team meeting present.professional investor working with new startup project. Finance managers task.Digital tablet laptop computer design smart phone in morning light">
            <a:extLst>
              <a:ext uri="{FF2B5EF4-FFF2-40B4-BE49-F238E27FC236}">
                <a16:creationId xmlns:a16="http://schemas.microsoft.com/office/drawing/2014/main" id="{EEDBB0A8-1577-3D4E-A64B-EF3BD02A6F4E}"/>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5689453" y="176996"/>
            <a:ext cx="6494913" cy="433194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41434B36-4372-DD12-4AD6-93DBDD8F18AA}"/>
              </a:ext>
            </a:extLst>
          </p:cNvPr>
          <p:cNvPicPr>
            <a:picLocks noChangeAspect="1"/>
          </p:cNvPicPr>
          <p:nvPr/>
        </p:nvPicPr>
        <p:blipFill>
          <a:blip r:embed="rId6">
            <a:grayscl/>
            <a:extLst>
              <a:ext uri="{BEBA8EAE-BF5A-486C-A8C5-ECC9F3942E4B}">
                <a14:imgProps xmlns:a14="http://schemas.microsoft.com/office/drawing/2010/main">
                  <a14:imgLayer r:embed="rId7">
                    <a14:imgEffect>
                      <a14:brightnessContrast bright="-27000" contrast="-15000"/>
                    </a14:imgEffect>
                  </a14:imgLayer>
                </a14:imgProps>
              </a:ext>
            </a:extLst>
          </a:blip>
          <a:stretch>
            <a:fillRect/>
          </a:stretch>
        </p:blipFill>
        <p:spPr>
          <a:xfrm>
            <a:off x="9329" y="3386889"/>
            <a:ext cx="5672489" cy="3428219"/>
          </a:xfrm>
          <a:prstGeom prst="rect">
            <a:avLst/>
          </a:prstGeom>
        </p:spPr>
      </p:pic>
      <p:sp>
        <p:nvSpPr>
          <p:cNvPr id="4" name="Rectangle 3">
            <a:extLst>
              <a:ext uri="{FF2B5EF4-FFF2-40B4-BE49-F238E27FC236}">
                <a16:creationId xmlns:a16="http://schemas.microsoft.com/office/drawing/2014/main" id="{F6A9503E-9781-B233-20CD-6F1D6148276B}"/>
              </a:ext>
            </a:extLst>
          </p:cNvPr>
          <p:cNvSpPr/>
          <p:nvPr/>
        </p:nvSpPr>
        <p:spPr>
          <a:xfrm>
            <a:off x="-18316" y="5196615"/>
            <a:ext cx="12195047" cy="957943"/>
          </a:xfrm>
          <a:prstGeom prst="rect">
            <a:avLst/>
          </a:prstGeom>
          <a:solidFill>
            <a:srgbClr val="00B0F0">
              <a:alpha val="6877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TH" sz="4800" dirty="0">
                <a:latin typeface="Century Gothic" panose="020B0502020202020204" pitchFamily="34" charset="0"/>
                <a:cs typeface="Arial" panose="020B0604020202020204" pitchFamily="34" charset="0"/>
              </a:rPr>
              <a:t>  Company </a:t>
            </a:r>
            <a:r>
              <a:rPr lang="en-TH" sz="4800" dirty="0">
                <a:solidFill>
                  <a:srgbClr val="FFC000"/>
                </a:solidFill>
                <a:latin typeface="Century Gothic" panose="020B0502020202020204" pitchFamily="34" charset="0"/>
                <a:cs typeface="Arial" panose="020B0604020202020204" pitchFamily="34" charset="0"/>
              </a:rPr>
              <a:t>Profile</a:t>
            </a:r>
          </a:p>
        </p:txBody>
      </p:sp>
      <p:sp>
        <p:nvSpPr>
          <p:cNvPr id="12" name="Rectangle 34">
            <a:extLst>
              <a:ext uri="{FF2B5EF4-FFF2-40B4-BE49-F238E27FC236}">
                <a16:creationId xmlns:a16="http://schemas.microsoft.com/office/drawing/2014/main" id="{37D63A85-EE01-40D1-1396-48D90E7CBBFE}"/>
              </a:ext>
            </a:extLst>
          </p:cNvPr>
          <p:cNvSpPr>
            <a:spLocks noChangeArrowheads="1"/>
          </p:cNvSpPr>
          <p:nvPr/>
        </p:nvSpPr>
        <p:spPr bwMode="auto">
          <a:xfrm>
            <a:off x="0" y="6318669"/>
            <a:ext cx="12176731" cy="428322"/>
          </a:xfrm>
          <a:prstGeom prst="rect">
            <a:avLst/>
          </a:prstGeom>
          <a:solidFill>
            <a:schemeClr val="tx1">
              <a:lumMod val="50000"/>
              <a:lumOff val="50000"/>
              <a:alpha val="54413"/>
            </a:schemeClr>
          </a:solidFill>
          <a:ln w="12700">
            <a:noFill/>
            <a:miter lim="800000"/>
            <a:headEnd/>
            <a:tailEnd/>
          </a:ln>
        </p:spPr>
        <p:txBody>
          <a:bodyPr wrap="square" lIns="90488" tIns="44450" rIns="90488" bIns="44450">
            <a:spAutoFit/>
          </a:bodyPr>
          <a:lstStyle/>
          <a:p>
            <a:pPr eaLnBrk="0" hangingPunct="0"/>
            <a:r>
              <a:rPr lang="en-US" altLang="zh-TW" sz="1050" dirty="0">
                <a:solidFill>
                  <a:schemeClr val="bg1">
                    <a:lumMod val="95000"/>
                  </a:schemeClr>
                </a:solidFill>
                <a:latin typeface="Century Gothic" panose="020B0502020202020204" pitchFamily="34" charset="0"/>
                <a:ea typeface="Verdana" panose="020B0604030504040204" pitchFamily="34" charset="0"/>
                <a:cs typeface="KoPubWorld돋움체 Medium" panose="00000600000000000000" pitchFamily="2" charset="-127"/>
              </a:rPr>
              <a:t>Copyright</a:t>
            </a:r>
            <a:r>
              <a:rPr lang="en-US" altLang="zh-TW" sz="1050" baseline="30000" dirty="0">
                <a:solidFill>
                  <a:schemeClr val="bg1">
                    <a:lumMod val="95000"/>
                  </a:schemeClr>
                </a:solidFill>
                <a:latin typeface="Century Gothic" panose="020B0502020202020204" pitchFamily="34" charset="0"/>
                <a:ea typeface="Verdana" panose="020B0604030504040204" pitchFamily="34" charset="0"/>
                <a:cs typeface="KoPubWorld돋움체 Medium" panose="00000600000000000000" pitchFamily="2" charset="-127"/>
              </a:rPr>
              <a:t>© </a:t>
            </a:r>
            <a:r>
              <a:rPr lang="en-US" altLang="zh-TW" sz="1050" dirty="0">
                <a:solidFill>
                  <a:schemeClr val="bg1">
                    <a:lumMod val="95000"/>
                  </a:schemeClr>
                </a:solidFill>
                <a:latin typeface="Century Gothic" panose="020B0502020202020204" pitchFamily="34" charset="0"/>
                <a:ea typeface="Verdana" panose="020B0604030504040204" pitchFamily="34" charset="0"/>
                <a:cs typeface="KoPubWorld돋움체 Medium" panose="00000600000000000000" pitchFamily="2" charset="-127"/>
              </a:rPr>
              <a:t>by Blue Stone Solution 2023. This report is solely for the use of client</a:t>
            </a:r>
            <a:r>
              <a:rPr lang="en-US" altLang="zh-TW" sz="1050" b="0" dirty="0">
                <a:solidFill>
                  <a:schemeClr val="bg1">
                    <a:lumMod val="95000"/>
                  </a:schemeClr>
                </a:solidFill>
                <a:latin typeface="Century Gothic" panose="020B0502020202020204" pitchFamily="34" charset="0"/>
                <a:ea typeface="Verdana" panose="020B0604030504040204" pitchFamily="34" charset="0"/>
                <a:cs typeface="KoPubWorld돋움체 Medium" panose="00000600000000000000" pitchFamily="2" charset="-127"/>
              </a:rPr>
              <a:t> </a:t>
            </a:r>
            <a:r>
              <a:rPr lang="en-US" altLang="zh-TW" sz="1050" dirty="0">
                <a:solidFill>
                  <a:schemeClr val="bg1">
                    <a:lumMod val="95000"/>
                  </a:schemeClr>
                </a:solidFill>
                <a:latin typeface="Century Gothic" panose="020B0502020202020204" pitchFamily="34" charset="0"/>
                <a:ea typeface="Verdana" panose="020B0604030504040204" pitchFamily="34" charset="0"/>
                <a:cs typeface="KoPubWorld돋움체 Medium" panose="00000600000000000000" pitchFamily="2" charset="-127"/>
              </a:rPr>
              <a:t>personnel. No part of it may be circulated, quoted, or reproduced for distribution outside of the client organization without prior written approval from Blue Stone Solution. </a:t>
            </a:r>
          </a:p>
        </p:txBody>
      </p:sp>
      <p:pic>
        <p:nvPicPr>
          <p:cNvPr id="2" name="Picture 1">
            <a:extLst>
              <a:ext uri="{FF2B5EF4-FFF2-40B4-BE49-F238E27FC236}">
                <a16:creationId xmlns:a16="http://schemas.microsoft.com/office/drawing/2014/main" id="{CF9E96B9-0B4E-4431-E49C-0AE1F7AFD4D0}"/>
              </a:ext>
            </a:extLst>
          </p:cNvPr>
          <p:cNvPicPr>
            <a:picLocks noChangeAspect="1"/>
          </p:cNvPicPr>
          <p:nvPr/>
        </p:nvPicPr>
        <p:blipFill>
          <a:blip r:embed="rId8">
            <a:biLevel thresh="25000"/>
          </a:blip>
          <a:stretch>
            <a:fillRect/>
          </a:stretch>
        </p:blipFill>
        <p:spPr>
          <a:xfrm>
            <a:off x="10662747" y="180054"/>
            <a:ext cx="1433065" cy="573226"/>
          </a:xfrm>
          <a:prstGeom prst="rect">
            <a:avLst/>
          </a:prstGeom>
        </p:spPr>
      </p:pic>
    </p:spTree>
    <p:extLst>
      <p:ext uri="{BB962C8B-B14F-4D97-AF65-F5344CB8AC3E}">
        <p14:creationId xmlns:p14="http://schemas.microsoft.com/office/powerpoint/2010/main" val="1610690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 name="Picture 110">
            <a:extLst>
              <a:ext uri="{FF2B5EF4-FFF2-40B4-BE49-F238E27FC236}">
                <a16:creationId xmlns:a16="http://schemas.microsoft.com/office/drawing/2014/main" id="{251FBDBF-7BF6-00BD-1CD6-A48F1E37D065}"/>
              </a:ext>
            </a:extLst>
          </p:cNvPr>
          <p:cNvPicPr>
            <a:picLocks noChangeAspect="1"/>
          </p:cNvPicPr>
          <p:nvPr/>
        </p:nvPicPr>
        <p:blipFill>
          <a:blip r:embed="rId3"/>
          <a:stretch>
            <a:fillRect/>
          </a:stretch>
        </p:blipFill>
        <p:spPr>
          <a:xfrm>
            <a:off x="7360122" y="167"/>
            <a:ext cx="4841926" cy="6871057"/>
          </a:xfrm>
          <a:prstGeom prst="rect">
            <a:avLst/>
          </a:prstGeom>
        </p:spPr>
      </p:pic>
      <p:sp>
        <p:nvSpPr>
          <p:cNvPr id="6" name="TextBox 5">
            <a:extLst>
              <a:ext uri="{FF2B5EF4-FFF2-40B4-BE49-F238E27FC236}">
                <a16:creationId xmlns:a16="http://schemas.microsoft.com/office/drawing/2014/main" id="{C66B9BB7-EF39-5F28-6471-C828025442C2}"/>
              </a:ext>
            </a:extLst>
          </p:cNvPr>
          <p:cNvSpPr txBox="1"/>
          <p:nvPr/>
        </p:nvSpPr>
        <p:spPr>
          <a:xfrm>
            <a:off x="556547" y="210928"/>
            <a:ext cx="3369545" cy="461665"/>
          </a:xfrm>
          <a:prstGeom prst="rect">
            <a:avLst/>
          </a:prstGeom>
          <a:noFill/>
        </p:spPr>
        <p:txBody>
          <a:bodyPr wrap="square">
            <a:spAutoFit/>
          </a:bodyPr>
          <a:lstStyle/>
          <a:p>
            <a:r>
              <a:rPr lang="en-US" altLang="ko-KR" sz="2400" b="1" dirty="0">
                <a:solidFill>
                  <a:schemeClr val="bg1">
                    <a:lumMod val="50000"/>
                  </a:schemeClr>
                </a:solidFill>
                <a:latin typeface="Century Gothic" panose="020B0502020202020204" pitchFamily="34" charset="0"/>
                <a:cs typeface="Arial" panose="020B0604020202020204" pitchFamily="34" charset="0"/>
              </a:rPr>
              <a:t>About</a:t>
            </a:r>
            <a:r>
              <a:rPr lang="en-US" altLang="ko-KR" sz="2400" b="1" dirty="0">
                <a:solidFill>
                  <a:srgbClr val="00B0F0"/>
                </a:solidFill>
                <a:latin typeface="Century Gothic" panose="020B0502020202020204" pitchFamily="34" charset="0"/>
                <a:cs typeface="Arial" panose="020B0604020202020204" pitchFamily="34" charset="0"/>
              </a:rPr>
              <a:t> </a:t>
            </a:r>
            <a:r>
              <a:rPr lang="en-US" altLang="ko-KR" sz="2400" b="1" dirty="0" err="1">
                <a:solidFill>
                  <a:srgbClr val="00B0F0"/>
                </a:solidFill>
                <a:latin typeface="Century Gothic" panose="020B0502020202020204" pitchFamily="34" charset="0"/>
                <a:cs typeface="Arial" panose="020B0604020202020204" pitchFamily="34" charset="0"/>
              </a:rPr>
              <a:t>Blue</a:t>
            </a:r>
            <a:r>
              <a:rPr lang="en-US" altLang="ko-KR" sz="2400" b="1" dirty="0" err="1">
                <a:solidFill>
                  <a:schemeClr val="bg1">
                    <a:lumMod val="50000"/>
                  </a:schemeClr>
                </a:solidFill>
                <a:latin typeface="Century Gothic" panose="020B0502020202020204" pitchFamily="34" charset="0"/>
                <a:cs typeface="Arial" panose="020B0604020202020204" pitchFamily="34" charset="0"/>
              </a:rPr>
              <a:t>Stone</a:t>
            </a:r>
            <a:r>
              <a:rPr lang="en-US" altLang="ko-KR" sz="2400" b="1" dirty="0">
                <a:solidFill>
                  <a:srgbClr val="00B0F0"/>
                </a:solidFill>
                <a:latin typeface="Century Gothic" panose="020B0502020202020204" pitchFamily="34" charset="0"/>
                <a:cs typeface="Arial" panose="020B0604020202020204" pitchFamily="34" charset="0"/>
              </a:rPr>
              <a:t> </a:t>
            </a:r>
          </a:p>
        </p:txBody>
      </p:sp>
      <p:sp>
        <p:nvSpPr>
          <p:cNvPr id="9" name="Oval 8">
            <a:extLst>
              <a:ext uri="{FF2B5EF4-FFF2-40B4-BE49-F238E27FC236}">
                <a16:creationId xmlns:a16="http://schemas.microsoft.com/office/drawing/2014/main" id="{A04A6AB4-08A7-BBBF-ED24-B7C42AC7655A}"/>
              </a:ext>
            </a:extLst>
          </p:cNvPr>
          <p:cNvSpPr/>
          <p:nvPr/>
        </p:nvSpPr>
        <p:spPr>
          <a:xfrm>
            <a:off x="539592" y="3659463"/>
            <a:ext cx="36000" cy="36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1" name="Oval 10">
            <a:extLst>
              <a:ext uri="{FF2B5EF4-FFF2-40B4-BE49-F238E27FC236}">
                <a16:creationId xmlns:a16="http://schemas.microsoft.com/office/drawing/2014/main" id="{B0C97EE8-1C09-BC22-4400-804884EBDA56}"/>
              </a:ext>
            </a:extLst>
          </p:cNvPr>
          <p:cNvSpPr/>
          <p:nvPr/>
        </p:nvSpPr>
        <p:spPr>
          <a:xfrm>
            <a:off x="1617150" y="4918932"/>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2" name="Oval 11">
            <a:extLst>
              <a:ext uri="{FF2B5EF4-FFF2-40B4-BE49-F238E27FC236}">
                <a16:creationId xmlns:a16="http://schemas.microsoft.com/office/drawing/2014/main" id="{FE9DD726-444D-CB4C-7207-F8660ACB8939}"/>
              </a:ext>
            </a:extLst>
          </p:cNvPr>
          <p:cNvSpPr/>
          <p:nvPr/>
        </p:nvSpPr>
        <p:spPr>
          <a:xfrm>
            <a:off x="3036974" y="4919334"/>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3" name="Oval 12">
            <a:extLst>
              <a:ext uri="{FF2B5EF4-FFF2-40B4-BE49-F238E27FC236}">
                <a16:creationId xmlns:a16="http://schemas.microsoft.com/office/drawing/2014/main" id="{8CA67F33-B0DB-93E0-EEE8-9A266A5A59E2}"/>
              </a:ext>
            </a:extLst>
          </p:cNvPr>
          <p:cNvSpPr/>
          <p:nvPr/>
        </p:nvSpPr>
        <p:spPr>
          <a:xfrm>
            <a:off x="4465873" y="4900104"/>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4" name="Oval 13">
            <a:extLst>
              <a:ext uri="{FF2B5EF4-FFF2-40B4-BE49-F238E27FC236}">
                <a16:creationId xmlns:a16="http://schemas.microsoft.com/office/drawing/2014/main" id="{91E63531-8253-D705-EB3E-73CA908E3EF4}"/>
              </a:ext>
            </a:extLst>
          </p:cNvPr>
          <p:cNvSpPr/>
          <p:nvPr/>
        </p:nvSpPr>
        <p:spPr>
          <a:xfrm>
            <a:off x="6076317" y="4846103"/>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6" name="Oval 15">
            <a:extLst>
              <a:ext uri="{FF2B5EF4-FFF2-40B4-BE49-F238E27FC236}">
                <a16:creationId xmlns:a16="http://schemas.microsoft.com/office/drawing/2014/main" id="{93F6BB41-6A92-CC38-D9A7-7ED8138B37F9}"/>
              </a:ext>
            </a:extLst>
          </p:cNvPr>
          <p:cNvSpPr/>
          <p:nvPr/>
        </p:nvSpPr>
        <p:spPr>
          <a:xfrm>
            <a:off x="5260130" y="4270670"/>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17" name="Oval 16">
            <a:extLst>
              <a:ext uri="{FF2B5EF4-FFF2-40B4-BE49-F238E27FC236}">
                <a16:creationId xmlns:a16="http://schemas.microsoft.com/office/drawing/2014/main" id="{31DF9A54-6F97-E0F2-BEED-4DB0AF039FB5}"/>
              </a:ext>
            </a:extLst>
          </p:cNvPr>
          <p:cNvSpPr/>
          <p:nvPr/>
        </p:nvSpPr>
        <p:spPr>
          <a:xfrm>
            <a:off x="3718921" y="5368695"/>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33" name="TextBox 32">
            <a:extLst>
              <a:ext uri="{FF2B5EF4-FFF2-40B4-BE49-F238E27FC236}">
                <a16:creationId xmlns:a16="http://schemas.microsoft.com/office/drawing/2014/main" id="{14E33367-4662-296E-5876-F80DB0BF19E6}"/>
              </a:ext>
            </a:extLst>
          </p:cNvPr>
          <p:cNvSpPr txBox="1"/>
          <p:nvPr/>
        </p:nvSpPr>
        <p:spPr>
          <a:xfrm>
            <a:off x="543626" y="737080"/>
            <a:ext cx="7422828" cy="1242135"/>
          </a:xfrm>
          <a:prstGeom prst="rect">
            <a:avLst/>
          </a:prstGeom>
          <a:noFill/>
        </p:spPr>
        <p:txBody>
          <a:bodyPr wrap="square">
            <a:spAutoFit/>
          </a:bodyPr>
          <a:lstStyle/>
          <a:p>
            <a:pPr marL="0" marR="0" lvl="0" indent="0" algn="l" defTabSz="914400" rtl="0" eaLnBrk="1" fontAlgn="auto" latinLnBrk="0" hangingPunct="1">
              <a:lnSpc>
                <a:spcPct val="150000"/>
              </a:lnSpc>
              <a:spcBef>
                <a:spcPts val="600"/>
              </a:spcBef>
              <a:spcAft>
                <a:spcPts val="0"/>
              </a:spcAft>
              <a:buClrTx/>
              <a:buSzTx/>
              <a:buFontTx/>
              <a:buNone/>
              <a:tabLst/>
              <a:defRPr/>
            </a:pPr>
            <a:r>
              <a:rPr kumimoji="0" lang="en-US" altLang="ko-KR" sz="1200" b="0" i="0" u="none" strike="noStrike" kern="1200" cap="none" spc="0" normalizeH="0" baseline="0" noProof="0" dirty="0">
                <a:ln>
                  <a:noFill/>
                </a:ln>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Blue Stone Solution is a TOTAL IT SOLUTION company established in Yangon, Myanmar in 2015.</a:t>
            </a:r>
          </a:p>
          <a:p>
            <a:pPr marL="0" marR="0" lvl="0" indent="0" algn="l" defTabSz="914400" rtl="0" eaLnBrk="1" fontAlgn="auto" latinLnBrk="0" hangingPunct="1">
              <a:lnSpc>
                <a:spcPct val="150000"/>
              </a:lnSpc>
              <a:spcBef>
                <a:spcPts val="600"/>
              </a:spcBef>
              <a:spcAft>
                <a:spcPts val="0"/>
              </a:spcAft>
              <a:buClrTx/>
              <a:buSzTx/>
              <a:buFontTx/>
              <a:buNone/>
              <a:tabLst/>
              <a:defRPr/>
            </a:pPr>
            <a:r>
              <a:rPr lang="en-US" sz="1200" b="0" i="0" dirty="0">
                <a:solidFill>
                  <a:srgbClr val="0F0F0F"/>
                </a:solidFill>
                <a:effectLst/>
                <a:latin typeface="Century Gothic" panose="020B0502020202020204" pitchFamily="34" charset="0"/>
              </a:rPr>
              <a:t>Our mission is "Providing TOTAL IT services, including consulting, SW development, and maintenance. Offering a customized IT solution portfolio tailored to meet the diverse business requirements of our clients”. </a:t>
            </a:r>
            <a:endParaRPr kumimoji="0" lang="en-US" altLang="ko-KR" sz="1200" b="0" i="0" u="none" strike="noStrike" kern="1200" cap="none" spc="0"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46" name="TextBox 45">
            <a:extLst>
              <a:ext uri="{FF2B5EF4-FFF2-40B4-BE49-F238E27FC236}">
                <a16:creationId xmlns:a16="http://schemas.microsoft.com/office/drawing/2014/main" id="{FE97583F-25AD-78F8-EC62-2F7D311EBBEE}"/>
              </a:ext>
            </a:extLst>
          </p:cNvPr>
          <p:cNvSpPr txBox="1"/>
          <p:nvPr/>
        </p:nvSpPr>
        <p:spPr>
          <a:xfrm>
            <a:off x="294086" y="2491792"/>
            <a:ext cx="2098316" cy="5078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2015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Blue Stone Solution Establishment, Myanmar , Yangon</a:t>
            </a:r>
            <a:endParaRPr kumimoji="0" lang="en-US" altLang="ko-KR" sz="9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pic>
        <p:nvPicPr>
          <p:cNvPr id="52" name="Picture 51">
            <a:extLst>
              <a:ext uri="{FF2B5EF4-FFF2-40B4-BE49-F238E27FC236}">
                <a16:creationId xmlns:a16="http://schemas.microsoft.com/office/drawing/2014/main" id="{A51083A4-21AC-D5EB-9965-019BCD84C21F}"/>
              </a:ext>
            </a:extLst>
          </p:cNvPr>
          <p:cNvPicPr>
            <a:picLocks noChangeAspect="1"/>
          </p:cNvPicPr>
          <p:nvPr/>
        </p:nvPicPr>
        <p:blipFill>
          <a:blip r:embed="rId4"/>
          <a:stretch>
            <a:fillRect/>
          </a:stretch>
        </p:blipFill>
        <p:spPr>
          <a:xfrm rot="19954113">
            <a:off x="2366692" y="5173494"/>
            <a:ext cx="244093" cy="252031"/>
          </a:xfrm>
          <a:prstGeom prst="rect">
            <a:avLst/>
          </a:prstGeom>
        </p:spPr>
      </p:pic>
      <p:pic>
        <p:nvPicPr>
          <p:cNvPr id="53" name="Picture 52">
            <a:extLst>
              <a:ext uri="{FF2B5EF4-FFF2-40B4-BE49-F238E27FC236}">
                <a16:creationId xmlns:a16="http://schemas.microsoft.com/office/drawing/2014/main" id="{408CE279-4BFC-969A-766F-28523A5957D4}"/>
              </a:ext>
            </a:extLst>
          </p:cNvPr>
          <p:cNvPicPr>
            <a:picLocks noChangeAspect="1"/>
          </p:cNvPicPr>
          <p:nvPr/>
        </p:nvPicPr>
        <p:blipFill>
          <a:blip r:embed="rId5"/>
          <a:stretch>
            <a:fillRect/>
          </a:stretch>
        </p:blipFill>
        <p:spPr>
          <a:xfrm rot="18668387">
            <a:off x="3973802" y="4904302"/>
            <a:ext cx="257022" cy="265380"/>
          </a:xfrm>
          <a:prstGeom prst="rect">
            <a:avLst/>
          </a:prstGeom>
        </p:spPr>
      </p:pic>
      <p:cxnSp>
        <p:nvCxnSpPr>
          <p:cNvPr id="55" name="Curved Connector 54">
            <a:extLst>
              <a:ext uri="{FF2B5EF4-FFF2-40B4-BE49-F238E27FC236}">
                <a16:creationId xmlns:a16="http://schemas.microsoft.com/office/drawing/2014/main" id="{3C703B55-322B-5987-FFEC-3C07BF193CE6}"/>
              </a:ext>
            </a:extLst>
          </p:cNvPr>
          <p:cNvCxnSpPr>
            <a:cxnSpLocks/>
            <a:stCxn id="14" idx="6"/>
          </p:cNvCxnSpPr>
          <p:nvPr/>
        </p:nvCxnSpPr>
        <p:spPr>
          <a:xfrm flipV="1">
            <a:off x="6184317" y="2318740"/>
            <a:ext cx="1205031" cy="2581363"/>
          </a:xfrm>
          <a:prstGeom prst="curvedConnector2">
            <a:avLst/>
          </a:prstGeom>
          <a:ln>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pic>
        <p:nvPicPr>
          <p:cNvPr id="60" name="Picture 59">
            <a:extLst>
              <a:ext uri="{FF2B5EF4-FFF2-40B4-BE49-F238E27FC236}">
                <a16:creationId xmlns:a16="http://schemas.microsoft.com/office/drawing/2014/main" id="{3BB8C729-F394-D488-375E-4055A09C8D2F}"/>
              </a:ext>
            </a:extLst>
          </p:cNvPr>
          <p:cNvPicPr>
            <a:picLocks noChangeAspect="1"/>
          </p:cNvPicPr>
          <p:nvPr/>
        </p:nvPicPr>
        <p:blipFill>
          <a:blip r:embed="rId6"/>
          <a:stretch>
            <a:fillRect/>
          </a:stretch>
        </p:blipFill>
        <p:spPr>
          <a:xfrm rot="807046">
            <a:off x="831288" y="4064531"/>
            <a:ext cx="208660" cy="215445"/>
          </a:xfrm>
          <a:prstGeom prst="rect">
            <a:avLst/>
          </a:prstGeom>
        </p:spPr>
      </p:pic>
      <p:grpSp>
        <p:nvGrpSpPr>
          <p:cNvPr id="76" name="Group 75">
            <a:extLst>
              <a:ext uri="{FF2B5EF4-FFF2-40B4-BE49-F238E27FC236}">
                <a16:creationId xmlns:a16="http://schemas.microsoft.com/office/drawing/2014/main" id="{6FD329D8-9367-364B-A04A-38C057D7D279}"/>
              </a:ext>
            </a:extLst>
          </p:cNvPr>
          <p:cNvGrpSpPr/>
          <p:nvPr/>
        </p:nvGrpSpPr>
        <p:grpSpPr>
          <a:xfrm>
            <a:off x="984282" y="5903801"/>
            <a:ext cx="967206" cy="487567"/>
            <a:chOff x="5362004" y="5502649"/>
            <a:chExt cx="1167417" cy="778597"/>
          </a:xfrm>
        </p:grpSpPr>
        <p:cxnSp>
          <p:nvCxnSpPr>
            <p:cNvPr id="77" name="Straight Connector 76">
              <a:extLst>
                <a:ext uri="{FF2B5EF4-FFF2-40B4-BE49-F238E27FC236}">
                  <a16:creationId xmlns:a16="http://schemas.microsoft.com/office/drawing/2014/main" id="{7F971009-E382-4854-A515-D00C0CCA9E0C}"/>
                </a:ext>
              </a:extLst>
            </p:cNvPr>
            <p:cNvCxnSpPr/>
            <p:nvPr/>
          </p:nvCxnSpPr>
          <p:spPr>
            <a:xfrm>
              <a:off x="5362004" y="626445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9E2483E-33D3-3F9F-82EA-1FB11211133D}"/>
                </a:ext>
              </a:extLst>
            </p:cNvPr>
            <p:cNvCxnSpPr>
              <a:cxnSpLocks/>
            </p:cNvCxnSpPr>
            <p:nvPr/>
          </p:nvCxnSpPr>
          <p:spPr>
            <a:xfrm flipV="1">
              <a:off x="5377215" y="5502649"/>
              <a:ext cx="2145" cy="778597"/>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grpSp>
        <p:nvGrpSpPr>
          <p:cNvPr id="79" name="Group 78">
            <a:extLst>
              <a:ext uri="{FF2B5EF4-FFF2-40B4-BE49-F238E27FC236}">
                <a16:creationId xmlns:a16="http://schemas.microsoft.com/office/drawing/2014/main" id="{80E916D1-B5B0-2E70-BAA8-8DA1B98F5594}"/>
              </a:ext>
            </a:extLst>
          </p:cNvPr>
          <p:cNvGrpSpPr/>
          <p:nvPr/>
        </p:nvGrpSpPr>
        <p:grpSpPr>
          <a:xfrm>
            <a:off x="3601045" y="5840252"/>
            <a:ext cx="967206" cy="592277"/>
            <a:chOff x="5362004" y="5502649"/>
            <a:chExt cx="1167417" cy="761809"/>
          </a:xfrm>
        </p:grpSpPr>
        <p:cxnSp>
          <p:nvCxnSpPr>
            <p:cNvPr id="80" name="Straight Connector 79">
              <a:extLst>
                <a:ext uri="{FF2B5EF4-FFF2-40B4-BE49-F238E27FC236}">
                  <a16:creationId xmlns:a16="http://schemas.microsoft.com/office/drawing/2014/main" id="{41544217-E499-DC4C-BCEA-E1D05A797D8A}"/>
                </a:ext>
              </a:extLst>
            </p:cNvPr>
            <p:cNvCxnSpPr/>
            <p:nvPr/>
          </p:nvCxnSpPr>
          <p:spPr>
            <a:xfrm>
              <a:off x="5362004" y="626445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7E03691-49A5-05FB-4ADE-8B56AF39244C}"/>
                </a:ext>
              </a:extLst>
            </p:cNvPr>
            <p:cNvCxnSpPr>
              <a:cxnSpLocks/>
            </p:cNvCxnSpPr>
            <p:nvPr/>
          </p:nvCxnSpPr>
          <p:spPr>
            <a:xfrm flipV="1">
              <a:off x="5379359" y="5502649"/>
              <a:ext cx="0" cy="761809"/>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grpSp>
        <p:nvGrpSpPr>
          <p:cNvPr id="82" name="Group 81">
            <a:extLst>
              <a:ext uri="{FF2B5EF4-FFF2-40B4-BE49-F238E27FC236}">
                <a16:creationId xmlns:a16="http://schemas.microsoft.com/office/drawing/2014/main" id="{C148E5AA-3EDE-2B4F-7C8E-C0A27A3E0DDB}"/>
              </a:ext>
            </a:extLst>
          </p:cNvPr>
          <p:cNvGrpSpPr/>
          <p:nvPr/>
        </p:nvGrpSpPr>
        <p:grpSpPr>
          <a:xfrm>
            <a:off x="2243923" y="4393332"/>
            <a:ext cx="967206" cy="474880"/>
            <a:chOff x="5362004" y="5502649"/>
            <a:chExt cx="1167417" cy="778597"/>
          </a:xfrm>
        </p:grpSpPr>
        <p:cxnSp>
          <p:nvCxnSpPr>
            <p:cNvPr id="83" name="Straight Connector 82">
              <a:extLst>
                <a:ext uri="{FF2B5EF4-FFF2-40B4-BE49-F238E27FC236}">
                  <a16:creationId xmlns:a16="http://schemas.microsoft.com/office/drawing/2014/main" id="{9A231F28-FF28-6193-B522-8CDAABEAE1C7}"/>
                </a:ext>
              </a:extLst>
            </p:cNvPr>
            <p:cNvCxnSpPr/>
            <p:nvPr/>
          </p:nvCxnSpPr>
          <p:spPr>
            <a:xfrm>
              <a:off x="5362004" y="626445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8FAE9DBD-BB77-FFBE-19D0-C38C7E6A7D9C}"/>
                </a:ext>
              </a:extLst>
            </p:cNvPr>
            <p:cNvCxnSpPr>
              <a:cxnSpLocks/>
            </p:cNvCxnSpPr>
            <p:nvPr/>
          </p:nvCxnSpPr>
          <p:spPr>
            <a:xfrm flipV="1">
              <a:off x="5377215" y="5502649"/>
              <a:ext cx="2145" cy="778597"/>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grpSp>
        <p:nvGrpSpPr>
          <p:cNvPr id="85" name="Group 84">
            <a:extLst>
              <a:ext uri="{FF2B5EF4-FFF2-40B4-BE49-F238E27FC236}">
                <a16:creationId xmlns:a16="http://schemas.microsoft.com/office/drawing/2014/main" id="{497F9B33-1DAE-63C7-CBF4-1955B48B04A1}"/>
              </a:ext>
            </a:extLst>
          </p:cNvPr>
          <p:cNvGrpSpPr/>
          <p:nvPr/>
        </p:nvGrpSpPr>
        <p:grpSpPr>
          <a:xfrm>
            <a:off x="281484" y="2570986"/>
            <a:ext cx="967206" cy="474880"/>
            <a:chOff x="5362004" y="5502649"/>
            <a:chExt cx="1167417" cy="778597"/>
          </a:xfrm>
        </p:grpSpPr>
        <p:cxnSp>
          <p:nvCxnSpPr>
            <p:cNvPr id="86" name="Straight Connector 85">
              <a:extLst>
                <a:ext uri="{FF2B5EF4-FFF2-40B4-BE49-F238E27FC236}">
                  <a16:creationId xmlns:a16="http://schemas.microsoft.com/office/drawing/2014/main" id="{B4BF45F6-AB19-832D-F589-ADA7282D1888}"/>
                </a:ext>
              </a:extLst>
            </p:cNvPr>
            <p:cNvCxnSpPr/>
            <p:nvPr/>
          </p:nvCxnSpPr>
          <p:spPr>
            <a:xfrm>
              <a:off x="5362004" y="626445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FB72326F-F9FF-E771-886C-A4DB1A641B27}"/>
                </a:ext>
              </a:extLst>
            </p:cNvPr>
            <p:cNvCxnSpPr>
              <a:cxnSpLocks/>
            </p:cNvCxnSpPr>
            <p:nvPr/>
          </p:nvCxnSpPr>
          <p:spPr>
            <a:xfrm flipV="1">
              <a:off x="5377215" y="5502649"/>
              <a:ext cx="2145" cy="778597"/>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pic>
        <p:nvPicPr>
          <p:cNvPr id="51" name="Picture 50">
            <a:extLst>
              <a:ext uri="{FF2B5EF4-FFF2-40B4-BE49-F238E27FC236}">
                <a16:creationId xmlns:a16="http://schemas.microsoft.com/office/drawing/2014/main" id="{F708A109-C876-C565-E8FE-F5DD6F48D4C6}"/>
              </a:ext>
            </a:extLst>
          </p:cNvPr>
          <p:cNvPicPr>
            <a:picLocks noChangeAspect="1"/>
          </p:cNvPicPr>
          <p:nvPr/>
        </p:nvPicPr>
        <p:blipFill>
          <a:blip r:embed="rId7"/>
          <a:stretch>
            <a:fillRect/>
          </a:stretch>
        </p:blipFill>
        <p:spPr>
          <a:xfrm rot="18973863">
            <a:off x="7056339" y="1961787"/>
            <a:ext cx="633354" cy="653951"/>
          </a:xfrm>
          <a:prstGeom prst="rect">
            <a:avLst/>
          </a:prstGeom>
        </p:spPr>
      </p:pic>
      <p:pic>
        <p:nvPicPr>
          <p:cNvPr id="112" name="Picture 111">
            <a:extLst>
              <a:ext uri="{FF2B5EF4-FFF2-40B4-BE49-F238E27FC236}">
                <a16:creationId xmlns:a16="http://schemas.microsoft.com/office/drawing/2014/main" id="{48CFF3F9-FAD7-18D5-F75F-1DEF90CD1DE2}"/>
              </a:ext>
            </a:extLst>
          </p:cNvPr>
          <p:cNvPicPr>
            <a:picLocks noChangeAspect="1"/>
          </p:cNvPicPr>
          <p:nvPr/>
        </p:nvPicPr>
        <p:blipFill>
          <a:blip r:embed="rId8"/>
          <a:stretch>
            <a:fillRect/>
          </a:stretch>
        </p:blipFill>
        <p:spPr>
          <a:xfrm>
            <a:off x="284447" y="3438787"/>
            <a:ext cx="439135" cy="453416"/>
          </a:xfrm>
          <a:prstGeom prst="rect">
            <a:avLst/>
          </a:prstGeom>
        </p:spPr>
      </p:pic>
      <p:sp>
        <p:nvSpPr>
          <p:cNvPr id="2" name="Oval 1">
            <a:extLst>
              <a:ext uri="{FF2B5EF4-FFF2-40B4-BE49-F238E27FC236}">
                <a16:creationId xmlns:a16="http://schemas.microsoft.com/office/drawing/2014/main" id="{A9CA4310-D9BF-7B9A-1E00-2DCACA364F55}"/>
              </a:ext>
            </a:extLst>
          </p:cNvPr>
          <p:cNvSpPr/>
          <p:nvPr/>
        </p:nvSpPr>
        <p:spPr>
          <a:xfrm>
            <a:off x="1029277" y="4270670"/>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cxnSp>
        <p:nvCxnSpPr>
          <p:cNvPr id="3" name="Curved Connector 2">
            <a:extLst>
              <a:ext uri="{FF2B5EF4-FFF2-40B4-BE49-F238E27FC236}">
                <a16:creationId xmlns:a16="http://schemas.microsoft.com/office/drawing/2014/main" id="{1F13082D-B564-C52D-33A6-FD9AB6E5580C}"/>
              </a:ext>
            </a:extLst>
          </p:cNvPr>
          <p:cNvCxnSpPr>
            <a:cxnSpLocks/>
            <a:stCxn id="112" idx="2"/>
            <a:endCxn id="2" idx="2"/>
          </p:cNvCxnSpPr>
          <p:nvPr/>
        </p:nvCxnSpPr>
        <p:spPr>
          <a:xfrm rot="16200000" flipH="1">
            <a:off x="550413" y="3845805"/>
            <a:ext cx="432467" cy="525262"/>
          </a:xfrm>
          <a:prstGeom prst="curvedConnector2">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cxnSp>
        <p:nvCxnSpPr>
          <p:cNvPr id="20" name="Curved Connector 19">
            <a:extLst>
              <a:ext uri="{FF2B5EF4-FFF2-40B4-BE49-F238E27FC236}">
                <a16:creationId xmlns:a16="http://schemas.microsoft.com/office/drawing/2014/main" id="{2BE1B4AB-5AEC-C96B-68C5-5F20371B0E8B}"/>
              </a:ext>
            </a:extLst>
          </p:cNvPr>
          <p:cNvCxnSpPr>
            <a:cxnSpLocks/>
            <a:stCxn id="2" idx="6"/>
            <a:endCxn id="11" idx="0"/>
          </p:cNvCxnSpPr>
          <p:nvPr/>
        </p:nvCxnSpPr>
        <p:spPr>
          <a:xfrm>
            <a:off x="1137277" y="4324670"/>
            <a:ext cx="533873" cy="594262"/>
          </a:xfrm>
          <a:prstGeom prst="curvedConnector2">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CF4BE8AD-2695-F88F-FB68-62ABB1B862DB}"/>
              </a:ext>
            </a:extLst>
          </p:cNvPr>
          <p:cNvSpPr/>
          <p:nvPr/>
        </p:nvSpPr>
        <p:spPr>
          <a:xfrm>
            <a:off x="2207931" y="5422696"/>
            <a:ext cx="108000" cy="108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cxnSp>
        <p:nvCxnSpPr>
          <p:cNvPr id="30" name="Curved Connector 29">
            <a:extLst>
              <a:ext uri="{FF2B5EF4-FFF2-40B4-BE49-F238E27FC236}">
                <a16:creationId xmlns:a16="http://schemas.microsoft.com/office/drawing/2014/main" id="{EBC927D7-942C-A260-2FF6-5C6FED21267A}"/>
              </a:ext>
            </a:extLst>
          </p:cNvPr>
          <p:cNvCxnSpPr>
            <a:cxnSpLocks/>
            <a:stCxn id="11" idx="5"/>
            <a:endCxn id="29" idx="2"/>
          </p:cNvCxnSpPr>
          <p:nvPr/>
        </p:nvCxnSpPr>
        <p:spPr>
          <a:xfrm rot="16200000" flipH="1">
            <a:off x="1725842" y="4994607"/>
            <a:ext cx="465580" cy="498597"/>
          </a:xfrm>
          <a:prstGeom prst="curvedConnector2">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cxnSp>
        <p:nvCxnSpPr>
          <p:cNvPr id="35" name="Curved Connector 34">
            <a:extLst>
              <a:ext uri="{FF2B5EF4-FFF2-40B4-BE49-F238E27FC236}">
                <a16:creationId xmlns:a16="http://schemas.microsoft.com/office/drawing/2014/main" id="{B82BC9A9-77D5-D74F-3D31-0D0A555C5966}"/>
              </a:ext>
            </a:extLst>
          </p:cNvPr>
          <p:cNvCxnSpPr>
            <a:cxnSpLocks/>
            <a:stCxn id="12" idx="2"/>
            <a:endCxn id="29" idx="6"/>
          </p:cNvCxnSpPr>
          <p:nvPr/>
        </p:nvCxnSpPr>
        <p:spPr>
          <a:xfrm rot="10800000" flipV="1">
            <a:off x="2315932" y="4973334"/>
            <a:ext cx="721043" cy="503362"/>
          </a:xfrm>
          <a:prstGeom prst="curvedConnector3">
            <a:avLst>
              <a:gd name="adj1" fmla="val 50000"/>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cxnSp>
        <p:nvCxnSpPr>
          <p:cNvPr id="49" name="Curved Connector 48">
            <a:extLst>
              <a:ext uri="{FF2B5EF4-FFF2-40B4-BE49-F238E27FC236}">
                <a16:creationId xmlns:a16="http://schemas.microsoft.com/office/drawing/2014/main" id="{6B646FA0-9C2D-B287-3EDC-8BDC073B8437}"/>
              </a:ext>
            </a:extLst>
          </p:cNvPr>
          <p:cNvCxnSpPr>
            <a:cxnSpLocks/>
            <a:stCxn id="12" idx="6"/>
            <a:endCxn id="17" idx="2"/>
          </p:cNvCxnSpPr>
          <p:nvPr/>
        </p:nvCxnSpPr>
        <p:spPr>
          <a:xfrm>
            <a:off x="3144974" y="4973334"/>
            <a:ext cx="573947" cy="449361"/>
          </a:xfrm>
          <a:prstGeom prst="curvedConnector3">
            <a:avLst>
              <a:gd name="adj1" fmla="val 50000"/>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cxnSp>
        <p:nvCxnSpPr>
          <p:cNvPr id="57" name="Curved Connector 56">
            <a:extLst>
              <a:ext uri="{FF2B5EF4-FFF2-40B4-BE49-F238E27FC236}">
                <a16:creationId xmlns:a16="http://schemas.microsoft.com/office/drawing/2014/main" id="{A28FECFD-5BBF-BE36-D7FE-8396CAD70608}"/>
              </a:ext>
            </a:extLst>
          </p:cNvPr>
          <p:cNvCxnSpPr>
            <a:cxnSpLocks/>
            <a:stCxn id="13" idx="2"/>
            <a:endCxn id="17" idx="6"/>
          </p:cNvCxnSpPr>
          <p:nvPr/>
        </p:nvCxnSpPr>
        <p:spPr>
          <a:xfrm rot="10800000" flipV="1">
            <a:off x="3826921" y="4954103"/>
            <a:ext cx="638952" cy="468591"/>
          </a:xfrm>
          <a:prstGeom prst="curvedConnector3">
            <a:avLst>
              <a:gd name="adj1" fmla="val 50000"/>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cxnSp>
        <p:nvCxnSpPr>
          <p:cNvPr id="71" name="Curved Connector 70">
            <a:extLst>
              <a:ext uri="{FF2B5EF4-FFF2-40B4-BE49-F238E27FC236}">
                <a16:creationId xmlns:a16="http://schemas.microsoft.com/office/drawing/2014/main" id="{D114F703-145A-26D7-150C-F416AC6109EB}"/>
              </a:ext>
            </a:extLst>
          </p:cNvPr>
          <p:cNvCxnSpPr>
            <a:cxnSpLocks/>
            <a:stCxn id="16" idx="2"/>
            <a:endCxn id="13" idx="6"/>
          </p:cNvCxnSpPr>
          <p:nvPr/>
        </p:nvCxnSpPr>
        <p:spPr>
          <a:xfrm rot="10800000" flipV="1">
            <a:off x="4573874" y="4324670"/>
            <a:ext cx="686257" cy="629434"/>
          </a:xfrm>
          <a:prstGeom prst="curvedConnector3">
            <a:avLst>
              <a:gd name="adj1" fmla="val 50000"/>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cxnSp>
        <p:nvCxnSpPr>
          <p:cNvPr id="90" name="Curved Connector 89">
            <a:extLst>
              <a:ext uri="{FF2B5EF4-FFF2-40B4-BE49-F238E27FC236}">
                <a16:creationId xmlns:a16="http://schemas.microsoft.com/office/drawing/2014/main" id="{41D6B52C-5B89-87DD-10EF-7BB5DD41315D}"/>
              </a:ext>
            </a:extLst>
          </p:cNvPr>
          <p:cNvCxnSpPr>
            <a:cxnSpLocks/>
            <a:stCxn id="14" idx="2"/>
            <a:endCxn id="16" idx="6"/>
          </p:cNvCxnSpPr>
          <p:nvPr/>
        </p:nvCxnSpPr>
        <p:spPr>
          <a:xfrm rot="10800000">
            <a:off x="5368131" y="4324671"/>
            <a:ext cx="708187" cy="575433"/>
          </a:xfrm>
          <a:prstGeom prst="curvedConnector3">
            <a:avLst>
              <a:gd name="adj1" fmla="val 50000"/>
            </a:avLst>
          </a:prstGeom>
          <a:ln>
            <a:solidFill>
              <a:srgbClr val="00B0F0"/>
            </a:solidFill>
            <a:prstDash val="solid"/>
          </a:ln>
        </p:spPr>
        <p:style>
          <a:lnRef idx="1">
            <a:schemeClr val="accent1"/>
          </a:lnRef>
          <a:fillRef idx="0">
            <a:schemeClr val="accent1"/>
          </a:fillRef>
          <a:effectRef idx="0">
            <a:schemeClr val="accent1"/>
          </a:effectRef>
          <a:fontRef idx="minor">
            <a:schemeClr val="tx1"/>
          </a:fontRef>
        </p:style>
      </p:cxnSp>
      <p:grpSp>
        <p:nvGrpSpPr>
          <p:cNvPr id="98" name="Group 97">
            <a:extLst>
              <a:ext uri="{FF2B5EF4-FFF2-40B4-BE49-F238E27FC236}">
                <a16:creationId xmlns:a16="http://schemas.microsoft.com/office/drawing/2014/main" id="{0B2C21E6-51AA-C1A9-87E3-7C8A70BAAED8}"/>
              </a:ext>
            </a:extLst>
          </p:cNvPr>
          <p:cNvGrpSpPr/>
          <p:nvPr/>
        </p:nvGrpSpPr>
        <p:grpSpPr>
          <a:xfrm>
            <a:off x="5829855" y="5065020"/>
            <a:ext cx="967206" cy="906150"/>
            <a:chOff x="5362004" y="5502649"/>
            <a:chExt cx="1167417" cy="778596"/>
          </a:xfrm>
        </p:grpSpPr>
        <p:cxnSp>
          <p:nvCxnSpPr>
            <p:cNvPr id="99" name="Straight Connector 98">
              <a:extLst>
                <a:ext uri="{FF2B5EF4-FFF2-40B4-BE49-F238E27FC236}">
                  <a16:creationId xmlns:a16="http://schemas.microsoft.com/office/drawing/2014/main" id="{2346EEAB-3038-140F-A99E-3B55861C41F2}"/>
                </a:ext>
              </a:extLst>
            </p:cNvPr>
            <p:cNvCxnSpPr/>
            <p:nvPr/>
          </p:nvCxnSpPr>
          <p:spPr>
            <a:xfrm>
              <a:off x="5362004" y="626445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98DDA960-6041-95A3-87A9-50D6ACF0FDA7}"/>
                </a:ext>
              </a:extLst>
            </p:cNvPr>
            <p:cNvCxnSpPr>
              <a:cxnSpLocks/>
            </p:cNvCxnSpPr>
            <p:nvPr/>
          </p:nvCxnSpPr>
          <p:spPr>
            <a:xfrm flipV="1">
              <a:off x="5379359" y="5502649"/>
              <a:ext cx="0" cy="778596"/>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grpSp>
        <p:nvGrpSpPr>
          <p:cNvPr id="102" name="Group 101">
            <a:extLst>
              <a:ext uri="{FF2B5EF4-FFF2-40B4-BE49-F238E27FC236}">
                <a16:creationId xmlns:a16="http://schemas.microsoft.com/office/drawing/2014/main" id="{0116F456-FB8A-680B-9A67-A6C3A2111504}"/>
              </a:ext>
            </a:extLst>
          </p:cNvPr>
          <p:cNvGrpSpPr/>
          <p:nvPr/>
        </p:nvGrpSpPr>
        <p:grpSpPr>
          <a:xfrm>
            <a:off x="4845009" y="1980094"/>
            <a:ext cx="1796529" cy="782709"/>
            <a:chOff x="5362004" y="5502649"/>
            <a:chExt cx="1167417" cy="761809"/>
          </a:xfrm>
        </p:grpSpPr>
        <p:cxnSp>
          <p:nvCxnSpPr>
            <p:cNvPr id="103" name="Straight Connector 102">
              <a:extLst>
                <a:ext uri="{FF2B5EF4-FFF2-40B4-BE49-F238E27FC236}">
                  <a16:creationId xmlns:a16="http://schemas.microsoft.com/office/drawing/2014/main" id="{F8E9ED9E-6A05-9FAF-7EFE-8E7642B7048E}"/>
                </a:ext>
              </a:extLst>
            </p:cNvPr>
            <p:cNvCxnSpPr/>
            <p:nvPr/>
          </p:nvCxnSpPr>
          <p:spPr>
            <a:xfrm>
              <a:off x="5362004" y="626445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77702A1F-0EAC-A607-EE90-FAD73682EB5C}"/>
                </a:ext>
              </a:extLst>
            </p:cNvPr>
            <p:cNvCxnSpPr>
              <a:cxnSpLocks/>
            </p:cNvCxnSpPr>
            <p:nvPr/>
          </p:nvCxnSpPr>
          <p:spPr>
            <a:xfrm flipV="1">
              <a:off x="5372758" y="5502649"/>
              <a:ext cx="0" cy="761809"/>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sp>
        <p:nvSpPr>
          <p:cNvPr id="107" name="TextBox 106">
            <a:extLst>
              <a:ext uri="{FF2B5EF4-FFF2-40B4-BE49-F238E27FC236}">
                <a16:creationId xmlns:a16="http://schemas.microsoft.com/office/drawing/2014/main" id="{CA19B6C0-BA44-37CE-F855-93BC4EE87F0A}"/>
              </a:ext>
            </a:extLst>
          </p:cNvPr>
          <p:cNvSpPr txBox="1"/>
          <p:nvPr/>
        </p:nvSpPr>
        <p:spPr>
          <a:xfrm>
            <a:off x="846023" y="4420268"/>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2016</a:t>
            </a:r>
          </a:p>
        </p:txBody>
      </p:sp>
      <p:sp>
        <p:nvSpPr>
          <p:cNvPr id="108" name="TextBox 107">
            <a:extLst>
              <a:ext uri="{FF2B5EF4-FFF2-40B4-BE49-F238E27FC236}">
                <a16:creationId xmlns:a16="http://schemas.microsoft.com/office/drawing/2014/main" id="{F0E21963-91D6-E981-36C6-5894180F1032}"/>
              </a:ext>
            </a:extLst>
          </p:cNvPr>
          <p:cNvSpPr txBox="1"/>
          <p:nvPr/>
        </p:nvSpPr>
        <p:spPr>
          <a:xfrm>
            <a:off x="1444842" y="5065020"/>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2017</a:t>
            </a:r>
          </a:p>
        </p:txBody>
      </p:sp>
      <p:sp>
        <p:nvSpPr>
          <p:cNvPr id="113" name="TextBox 112">
            <a:extLst>
              <a:ext uri="{FF2B5EF4-FFF2-40B4-BE49-F238E27FC236}">
                <a16:creationId xmlns:a16="http://schemas.microsoft.com/office/drawing/2014/main" id="{FC786E27-1A1E-D414-765D-C24B28357E10}"/>
              </a:ext>
            </a:extLst>
          </p:cNvPr>
          <p:cNvSpPr txBox="1"/>
          <p:nvPr/>
        </p:nvSpPr>
        <p:spPr>
          <a:xfrm>
            <a:off x="1021460" y="5837030"/>
            <a:ext cx="2553715" cy="5078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2018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Core Banking Solution ( </a:t>
            </a:r>
            <a:r>
              <a:rPr lang="en-US" altLang="ko-KR" sz="900" dirty="0" err="1">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Mifos</a:t>
            </a: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 X Plus )  Development </a:t>
            </a:r>
          </a:p>
        </p:txBody>
      </p:sp>
      <p:sp>
        <p:nvSpPr>
          <p:cNvPr id="114" name="TextBox 113">
            <a:extLst>
              <a:ext uri="{FF2B5EF4-FFF2-40B4-BE49-F238E27FC236}">
                <a16:creationId xmlns:a16="http://schemas.microsoft.com/office/drawing/2014/main" id="{EAEE60A5-137F-428E-FA09-D21D69888F33}"/>
              </a:ext>
            </a:extLst>
          </p:cNvPr>
          <p:cNvSpPr txBox="1"/>
          <p:nvPr/>
        </p:nvSpPr>
        <p:spPr>
          <a:xfrm>
            <a:off x="3611980" y="5871097"/>
            <a:ext cx="2648447" cy="5078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2020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DGB Capital Core Banking Implementation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KBZ MS Digital Frontend Project </a:t>
            </a:r>
          </a:p>
        </p:txBody>
      </p:sp>
      <p:grpSp>
        <p:nvGrpSpPr>
          <p:cNvPr id="115" name="Group 114">
            <a:extLst>
              <a:ext uri="{FF2B5EF4-FFF2-40B4-BE49-F238E27FC236}">
                <a16:creationId xmlns:a16="http://schemas.microsoft.com/office/drawing/2014/main" id="{50E7A71B-6B3F-7495-2CC4-3232184F87E2}"/>
              </a:ext>
            </a:extLst>
          </p:cNvPr>
          <p:cNvGrpSpPr/>
          <p:nvPr/>
        </p:nvGrpSpPr>
        <p:grpSpPr>
          <a:xfrm>
            <a:off x="1208823" y="3497739"/>
            <a:ext cx="967206" cy="474880"/>
            <a:chOff x="5362004" y="5502649"/>
            <a:chExt cx="1167417" cy="778597"/>
          </a:xfrm>
        </p:grpSpPr>
        <p:cxnSp>
          <p:nvCxnSpPr>
            <p:cNvPr id="116" name="Straight Connector 115">
              <a:extLst>
                <a:ext uri="{FF2B5EF4-FFF2-40B4-BE49-F238E27FC236}">
                  <a16:creationId xmlns:a16="http://schemas.microsoft.com/office/drawing/2014/main" id="{75858A76-289B-E912-116F-F1E3DC86D492}"/>
                </a:ext>
              </a:extLst>
            </p:cNvPr>
            <p:cNvCxnSpPr/>
            <p:nvPr/>
          </p:nvCxnSpPr>
          <p:spPr>
            <a:xfrm>
              <a:off x="5362004" y="626445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3C73D3E7-0F1A-622F-628B-8FD0AB9B04EE}"/>
                </a:ext>
              </a:extLst>
            </p:cNvPr>
            <p:cNvCxnSpPr>
              <a:cxnSpLocks/>
            </p:cNvCxnSpPr>
            <p:nvPr/>
          </p:nvCxnSpPr>
          <p:spPr>
            <a:xfrm flipV="1">
              <a:off x="5377215" y="5502649"/>
              <a:ext cx="2145" cy="778597"/>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sp>
        <p:nvSpPr>
          <p:cNvPr id="118" name="TextBox 117">
            <a:extLst>
              <a:ext uri="{FF2B5EF4-FFF2-40B4-BE49-F238E27FC236}">
                <a16:creationId xmlns:a16="http://schemas.microsoft.com/office/drawing/2014/main" id="{701F71FD-A511-B8C6-D6FF-C007B1C42D96}"/>
              </a:ext>
            </a:extLst>
          </p:cNvPr>
          <p:cNvSpPr txBox="1"/>
          <p:nvPr/>
        </p:nvSpPr>
        <p:spPr>
          <a:xfrm>
            <a:off x="1224133" y="3307167"/>
            <a:ext cx="1765484" cy="6463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2016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Odoo ERP Implementation  Odoo ERP Partnership France Sanofi CRM Project </a:t>
            </a:r>
          </a:p>
        </p:txBody>
      </p:sp>
      <p:sp>
        <p:nvSpPr>
          <p:cNvPr id="119" name="TextBox 118">
            <a:extLst>
              <a:ext uri="{FF2B5EF4-FFF2-40B4-BE49-F238E27FC236}">
                <a16:creationId xmlns:a16="http://schemas.microsoft.com/office/drawing/2014/main" id="{E983051C-1A18-E1A0-AB66-002DF89218D2}"/>
              </a:ext>
            </a:extLst>
          </p:cNvPr>
          <p:cNvSpPr txBox="1"/>
          <p:nvPr/>
        </p:nvSpPr>
        <p:spPr>
          <a:xfrm>
            <a:off x="2268126" y="4292027"/>
            <a:ext cx="2320248" cy="5078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2019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JB Capital Core Banking Implementation </a:t>
            </a:r>
          </a:p>
        </p:txBody>
      </p:sp>
      <p:grpSp>
        <p:nvGrpSpPr>
          <p:cNvPr id="120" name="Group 119">
            <a:extLst>
              <a:ext uri="{FF2B5EF4-FFF2-40B4-BE49-F238E27FC236}">
                <a16:creationId xmlns:a16="http://schemas.microsoft.com/office/drawing/2014/main" id="{838203A8-0154-FFA1-3969-F92016AC130C}"/>
              </a:ext>
            </a:extLst>
          </p:cNvPr>
          <p:cNvGrpSpPr/>
          <p:nvPr/>
        </p:nvGrpSpPr>
        <p:grpSpPr>
          <a:xfrm>
            <a:off x="3983818" y="3563293"/>
            <a:ext cx="967206" cy="690941"/>
            <a:chOff x="5362004" y="5502649"/>
            <a:chExt cx="1167417" cy="778597"/>
          </a:xfrm>
        </p:grpSpPr>
        <p:cxnSp>
          <p:nvCxnSpPr>
            <p:cNvPr id="121" name="Straight Connector 120">
              <a:extLst>
                <a:ext uri="{FF2B5EF4-FFF2-40B4-BE49-F238E27FC236}">
                  <a16:creationId xmlns:a16="http://schemas.microsoft.com/office/drawing/2014/main" id="{5D954429-81F3-C359-804A-A30866F3A8F0}"/>
                </a:ext>
              </a:extLst>
            </p:cNvPr>
            <p:cNvCxnSpPr/>
            <p:nvPr/>
          </p:nvCxnSpPr>
          <p:spPr>
            <a:xfrm>
              <a:off x="5362004" y="6276828"/>
              <a:ext cx="1167417" cy="0"/>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DD60B4D9-69F6-A23A-AFB0-144344D91A1E}"/>
                </a:ext>
              </a:extLst>
            </p:cNvPr>
            <p:cNvCxnSpPr>
              <a:cxnSpLocks/>
            </p:cNvCxnSpPr>
            <p:nvPr/>
          </p:nvCxnSpPr>
          <p:spPr>
            <a:xfrm flipV="1">
              <a:off x="5377215" y="5502649"/>
              <a:ext cx="2145" cy="778597"/>
            </a:xfrm>
            <a:prstGeom prst="line">
              <a:avLst/>
            </a:prstGeom>
            <a:ln w="19050">
              <a:solidFill>
                <a:srgbClr val="00B0F0"/>
              </a:solidFill>
            </a:ln>
          </p:spPr>
          <p:style>
            <a:lnRef idx="1">
              <a:schemeClr val="accent1"/>
            </a:lnRef>
            <a:fillRef idx="0">
              <a:schemeClr val="accent1"/>
            </a:fillRef>
            <a:effectRef idx="0">
              <a:schemeClr val="accent1"/>
            </a:effectRef>
            <a:fontRef idx="minor">
              <a:schemeClr val="tx1"/>
            </a:fontRef>
          </p:style>
        </p:cxnSp>
      </p:grpSp>
      <p:sp>
        <p:nvSpPr>
          <p:cNvPr id="123" name="TextBox 122">
            <a:extLst>
              <a:ext uri="{FF2B5EF4-FFF2-40B4-BE49-F238E27FC236}">
                <a16:creationId xmlns:a16="http://schemas.microsoft.com/office/drawing/2014/main" id="{05A0194E-D557-6DF0-F729-F7D00D8BAD7E}"/>
              </a:ext>
            </a:extLst>
          </p:cNvPr>
          <p:cNvSpPr txBox="1"/>
          <p:nvPr/>
        </p:nvSpPr>
        <p:spPr>
          <a:xfrm>
            <a:off x="4010712" y="3518011"/>
            <a:ext cx="3314384" cy="6463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2021</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Insurance Core Platform “INSPEER” Development</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IBK Capital Core Banking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INNO Capital Core Banking  </a:t>
            </a:r>
          </a:p>
        </p:txBody>
      </p:sp>
      <p:sp>
        <p:nvSpPr>
          <p:cNvPr id="126" name="TextBox 125">
            <a:extLst>
              <a:ext uri="{FF2B5EF4-FFF2-40B4-BE49-F238E27FC236}">
                <a16:creationId xmlns:a16="http://schemas.microsoft.com/office/drawing/2014/main" id="{BE51DDDD-6EF0-2079-FEC7-EBE55BA02E39}"/>
              </a:ext>
            </a:extLst>
          </p:cNvPr>
          <p:cNvSpPr txBox="1"/>
          <p:nvPr/>
        </p:nvSpPr>
        <p:spPr>
          <a:xfrm>
            <a:off x="114502" y="3860081"/>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2015</a:t>
            </a:r>
          </a:p>
        </p:txBody>
      </p:sp>
      <p:sp>
        <p:nvSpPr>
          <p:cNvPr id="127" name="TextBox 126">
            <a:extLst>
              <a:ext uri="{FF2B5EF4-FFF2-40B4-BE49-F238E27FC236}">
                <a16:creationId xmlns:a16="http://schemas.microsoft.com/office/drawing/2014/main" id="{B6C7CC02-FBD5-EE5F-3B5B-D1281EC35092}"/>
              </a:ext>
            </a:extLst>
          </p:cNvPr>
          <p:cNvSpPr txBox="1"/>
          <p:nvPr/>
        </p:nvSpPr>
        <p:spPr>
          <a:xfrm>
            <a:off x="2878856" y="5046591"/>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2019</a:t>
            </a:r>
          </a:p>
        </p:txBody>
      </p:sp>
      <p:sp>
        <p:nvSpPr>
          <p:cNvPr id="128" name="TextBox 127">
            <a:extLst>
              <a:ext uri="{FF2B5EF4-FFF2-40B4-BE49-F238E27FC236}">
                <a16:creationId xmlns:a16="http://schemas.microsoft.com/office/drawing/2014/main" id="{8400F4E5-62BE-9E49-9666-0AFB8D7BCD9C}"/>
              </a:ext>
            </a:extLst>
          </p:cNvPr>
          <p:cNvSpPr txBox="1"/>
          <p:nvPr/>
        </p:nvSpPr>
        <p:spPr>
          <a:xfrm>
            <a:off x="3548231" y="5139859"/>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2020</a:t>
            </a:r>
          </a:p>
        </p:txBody>
      </p:sp>
      <p:sp>
        <p:nvSpPr>
          <p:cNvPr id="129" name="TextBox 128">
            <a:extLst>
              <a:ext uri="{FF2B5EF4-FFF2-40B4-BE49-F238E27FC236}">
                <a16:creationId xmlns:a16="http://schemas.microsoft.com/office/drawing/2014/main" id="{3504799B-61FF-580E-5B1C-90356CFBE3C2}"/>
              </a:ext>
            </a:extLst>
          </p:cNvPr>
          <p:cNvSpPr txBox="1"/>
          <p:nvPr/>
        </p:nvSpPr>
        <p:spPr>
          <a:xfrm>
            <a:off x="4310199" y="4671268"/>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2021</a:t>
            </a:r>
          </a:p>
        </p:txBody>
      </p:sp>
      <p:sp>
        <p:nvSpPr>
          <p:cNvPr id="130" name="TextBox 129">
            <a:extLst>
              <a:ext uri="{FF2B5EF4-FFF2-40B4-BE49-F238E27FC236}">
                <a16:creationId xmlns:a16="http://schemas.microsoft.com/office/drawing/2014/main" id="{AFD80C0C-4ECA-C6F5-83FB-AA94D878B356}"/>
              </a:ext>
            </a:extLst>
          </p:cNvPr>
          <p:cNvSpPr txBox="1"/>
          <p:nvPr/>
        </p:nvSpPr>
        <p:spPr>
          <a:xfrm>
            <a:off x="5129090" y="4403991"/>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2022</a:t>
            </a:r>
          </a:p>
        </p:txBody>
      </p:sp>
      <p:sp>
        <p:nvSpPr>
          <p:cNvPr id="132" name="TextBox 131">
            <a:extLst>
              <a:ext uri="{FF2B5EF4-FFF2-40B4-BE49-F238E27FC236}">
                <a16:creationId xmlns:a16="http://schemas.microsoft.com/office/drawing/2014/main" id="{35C3F7AF-FB49-1D4D-682D-72B1D1FC62F8}"/>
              </a:ext>
            </a:extLst>
          </p:cNvPr>
          <p:cNvSpPr txBox="1"/>
          <p:nvPr/>
        </p:nvSpPr>
        <p:spPr>
          <a:xfrm>
            <a:off x="5879261" y="5105326"/>
            <a:ext cx="2903201" cy="6463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2023</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AI Solution Company Partnership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AI Base Code Inspection , Test Automation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Dai-chi Life Sales Channel System Project </a:t>
            </a:r>
          </a:p>
        </p:txBody>
      </p:sp>
      <p:sp>
        <p:nvSpPr>
          <p:cNvPr id="134" name="TextBox 133">
            <a:extLst>
              <a:ext uri="{FF2B5EF4-FFF2-40B4-BE49-F238E27FC236}">
                <a16:creationId xmlns:a16="http://schemas.microsoft.com/office/drawing/2014/main" id="{BBF1B34D-DDD4-36D5-569A-4FD2A85338C9}"/>
              </a:ext>
            </a:extLst>
          </p:cNvPr>
          <p:cNvSpPr txBox="1"/>
          <p:nvPr/>
        </p:nvSpPr>
        <p:spPr>
          <a:xfrm>
            <a:off x="4861558" y="2025727"/>
            <a:ext cx="2554976" cy="646331"/>
          </a:xfrm>
          <a:prstGeom prst="rect">
            <a:avLst/>
          </a:prstGeom>
          <a:noFill/>
          <a:ln>
            <a:noFill/>
          </a:ln>
        </p:spPr>
        <p:txBody>
          <a:bodyPr wrap="square">
            <a:spAutoFit/>
          </a:bodyPr>
          <a:lstStyle/>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2024 ~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Insurance Platform “INSPEER” Release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AI Integration To INSPEER </a:t>
            </a:r>
          </a:p>
          <a:p>
            <a:pPr marL="0" marR="0" lvl="0" indent="0" algn="l" defTabSz="914400" rtl="0" eaLnBrk="1" fontAlgn="auto" latinLnBrk="0" hangingPunct="1">
              <a:spcAft>
                <a:spcPts val="0"/>
              </a:spcAft>
              <a:buClrTx/>
              <a:buSzTx/>
              <a:buFontTx/>
              <a:buNone/>
              <a:tabLst/>
              <a:defRPr/>
            </a:pPr>
            <a:r>
              <a:rPr lang="en-US" altLang="ko-KR"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Expanding Offshore Development</a:t>
            </a:r>
          </a:p>
        </p:txBody>
      </p:sp>
      <p:sp>
        <p:nvSpPr>
          <p:cNvPr id="135" name="TextBox 134">
            <a:extLst>
              <a:ext uri="{FF2B5EF4-FFF2-40B4-BE49-F238E27FC236}">
                <a16:creationId xmlns:a16="http://schemas.microsoft.com/office/drawing/2014/main" id="{26A4F4FE-D150-E3A0-0E36-74286025CAC8}"/>
              </a:ext>
            </a:extLst>
          </p:cNvPr>
          <p:cNvSpPr txBox="1"/>
          <p:nvPr/>
        </p:nvSpPr>
        <p:spPr>
          <a:xfrm>
            <a:off x="2048040" y="5542172"/>
            <a:ext cx="467692" cy="21544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800" b="0"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2018</a:t>
            </a:r>
          </a:p>
        </p:txBody>
      </p:sp>
    </p:spTree>
    <p:extLst>
      <p:ext uri="{BB962C8B-B14F-4D97-AF65-F5344CB8AC3E}">
        <p14:creationId xmlns:p14="http://schemas.microsoft.com/office/powerpoint/2010/main" val="26967692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5D9FC6AC-4A12-4825-8ABE-0732B8EF4D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people standing inside city building">
            <a:extLst>
              <a:ext uri="{FF2B5EF4-FFF2-40B4-BE49-F238E27FC236}">
                <a16:creationId xmlns:a16="http://schemas.microsoft.com/office/drawing/2014/main" id="{26A68F5F-6A7F-C6FB-4D10-173B43D5323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294" t="8117" r="1" b="5275"/>
          <a:stretch/>
        </p:blipFill>
        <p:spPr bwMode="auto">
          <a:xfrm>
            <a:off x="0" y="20749"/>
            <a:ext cx="8357938" cy="6833713"/>
          </a:xfrm>
          <a:custGeom>
            <a:avLst/>
            <a:gdLst/>
            <a:ahLst/>
            <a:cxnLst/>
            <a:rect l="l" t="t" r="r" b="b"/>
            <a:pathLst>
              <a:path w="11862683" h="6858000">
                <a:moveTo>
                  <a:pt x="0" y="0"/>
                </a:moveTo>
                <a:lnTo>
                  <a:pt x="4038600" y="0"/>
                </a:lnTo>
                <a:lnTo>
                  <a:pt x="4114800" y="0"/>
                </a:lnTo>
                <a:lnTo>
                  <a:pt x="4282294" y="0"/>
                </a:lnTo>
                <a:lnTo>
                  <a:pt x="6139260" y="0"/>
                </a:lnTo>
                <a:lnTo>
                  <a:pt x="6362810" y="0"/>
                </a:lnTo>
                <a:lnTo>
                  <a:pt x="7272221" y="0"/>
                </a:lnTo>
                <a:lnTo>
                  <a:pt x="10815342" y="0"/>
                </a:lnTo>
                <a:cubicBezTo>
                  <a:pt x="10709672" y="35571"/>
                  <a:pt x="10607020" y="78255"/>
                  <a:pt x="10501350" y="110269"/>
                </a:cubicBezTo>
                <a:cubicBezTo>
                  <a:pt x="10516447" y="145839"/>
                  <a:pt x="10531542" y="138725"/>
                  <a:pt x="10546639" y="135168"/>
                </a:cubicBezTo>
                <a:cubicBezTo>
                  <a:pt x="10637212" y="120941"/>
                  <a:pt x="10730806" y="110269"/>
                  <a:pt x="10818360" y="71141"/>
                </a:cubicBezTo>
                <a:cubicBezTo>
                  <a:pt x="10839496" y="64027"/>
                  <a:pt x="10863648" y="64027"/>
                  <a:pt x="10872705" y="88927"/>
                </a:cubicBezTo>
                <a:cubicBezTo>
                  <a:pt x="10887801" y="124497"/>
                  <a:pt x="10866668" y="145839"/>
                  <a:pt x="10845532" y="163625"/>
                </a:cubicBezTo>
                <a:cubicBezTo>
                  <a:pt x="10809304" y="195638"/>
                  <a:pt x="10767036" y="188525"/>
                  <a:pt x="10727787" y="192082"/>
                </a:cubicBezTo>
                <a:cubicBezTo>
                  <a:pt x="10619098" y="209867"/>
                  <a:pt x="10567772" y="259665"/>
                  <a:pt x="10543619" y="373491"/>
                </a:cubicBezTo>
                <a:cubicBezTo>
                  <a:pt x="10637212" y="327250"/>
                  <a:pt x="10730806" y="384162"/>
                  <a:pt x="10821380" y="352148"/>
                </a:cubicBezTo>
                <a:cubicBezTo>
                  <a:pt x="10845532" y="345034"/>
                  <a:pt x="10881763" y="355706"/>
                  <a:pt x="10869686" y="394834"/>
                </a:cubicBezTo>
                <a:cubicBezTo>
                  <a:pt x="10857610" y="430405"/>
                  <a:pt x="10818360" y="458860"/>
                  <a:pt x="10887801" y="451747"/>
                </a:cubicBezTo>
                <a:cubicBezTo>
                  <a:pt x="10939127" y="448189"/>
                  <a:pt x="10954222" y="405504"/>
                  <a:pt x="10969318" y="359262"/>
                </a:cubicBezTo>
                <a:cubicBezTo>
                  <a:pt x="10981394" y="334364"/>
                  <a:pt x="11014605" y="320135"/>
                  <a:pt x="11038758" y="334364"/>
                </a:cubicBezTo>
                <a:cubicBezTo>
                  <a:pt x="11068949" y="348592"/>
                  <a:pt x="11059892" y="387720"/>
                  <a:pt x="11059892" y="416176"/>
                </a:cubicBezTo>
                <a:cubicBezTo>
                  <a:pt x="11062912" y="469532"/>
                  <a:pt x="11038758" y="494431"/>
                  <a:pt x="10996491" y="505101"/>
                </a:cubicBezTo>
                <a:cubicBezTo>
                  <a:pt x="10945164" y="519330"/>
                  <a:pt x="10893840" y="537116"/>
                  <a:pt x="10827418" y="558458"/>
                </a:cubicBezTo>
                <a:cubicBezTo>
                  <a:pt x="10899878" y="594028"/>
                  <a:pt x="10954222" y="586915"/>
                  <a:pt x="11008566" y="558458"/>
                </a:cubicBezTo>
                <a:cubicBezTo>
                  <a:pt x="11074988" y="526444"/>
                  <a:pt x="11162542" y="483759"/>
                  <a:pt x="11216886" y="522887"/>
                </a:cubicBezTo>
                <a:cubicBezTo>
                  <a:pt x="11298403" y="579800"/>
                  <a:pt x="11364824" y="544229"/>
                  <a:pt x="11437284" y="533558"/>
                </a:cubicBezTo>
                <a:cubicBezTo>
                  <a:pt x="11588242" y="512216"/>
                  <a:pt x="11494648" y="480203"/>
                  <a:pt x="11645605" y="462417"/>
                </a:cubicBezTo>
                <a:cubicBezTo>
                  <a:pt x="11705988" y="455303"/>
                  <a:pt x="11769390" y="426847"/>
                  <a:pt x="11856944" y="465975"/>
                </a:cubicBezTo>
                <a:cubicBezTo>
                  <a:pt x="11461437" y="672284"/>
                  <a:pt x="11274250" y="658055"/>
                  <a:pt x="10921012" y="910606"/>
                </a:cubicBezTo>
                <a:cubicBezTo>
                  <a:pt x="10936107" y="935506"/>
                  <a:pt x="10951202" y="924835"/>
                  <a:pt x="10966299" y="921277"/>
                </a:cubicBezTo>
                <a:cubicBezTo>
                  <a:pt x="10990452" y="917720"/>
                  <a:pt x="11020644" y="903491"/>
                  <a:pt x="11026682" y="949734"/>
                </a:cubicBezTo>
                <a:cubicBezTo>
                  <a:pt x="11029702" y="985305"/>
                  <a:pt x="11011585" y="1003089"/>
                  <a:pt x="10981394" y="1006647"/>
                </a:cubicBezTo>
                <a:cubicBezTo>
                  <a:pt x="10893840" y="1020875"/>
                  <a:pt x="10815342" y="1070674"/>
                  <a:pt x="10736844" y="1113358"/>
                </a:cubicBezTo>
                <a:cubicBezTo>
                  <a:pt x="10700615" y="1131144"/>
                  <a:pt x="10661366" y="1156043"/>
                  <a:pt x="10676462" y="1220069"/>
                </a:cubicBezTo>
                <a:cubicBezTo>
                  <a:pt x="10706652" y="1237855"/>
                  <a:pt x="10727787" y="1212955"/>
                  <a:pt x="10751940" y="1209399"/>
                </a:cubicBezTo>
                <a:cubicBezTo>
                  <a:pt x="10776093" y="1205842"/>
                  <a:pt x="10833457" y="1220069"/>
                  <a:pt x="10818360" y="1230741"/>
                </a:cubicBezTo>
                <a:cubicBezTo>
                  <a:pt x="10748920" y="1269868"/>
                  <a:pt x="10875724" y="1365909"/>
                  <a:pt x="10791190" y="1365909"/>
                </a:cubicBezTo>
                <a:cubicBezTo>
                  <a:pt x="10652309" y="1365909"/>
                  <a:pt x="10576830" y="1536647"/>
                  <a:pt x="10443988" y="1540204"/>
                </a:cubicBezTo>
                <a:cubicBezTo>
                  <a:pt x="10422854" y="1540204"/>
                  <a:pt x="10413797" y="1572219"/>
                  <a:pt x="10413797" y="1597117"/>
                </a:cubicBezTo>
                <a:cubicBezTo>
                  <a:pt x="10413797" y="1629132"/>
                  <a:pt x="10434930" y="1632688"/>
                  <a:pt x="10456064" y="1636245"/>
                </a:cubicBezTo>
                <a:cubicBezTo>
                  <a:pt x="10489275" y="1639802"/>
                  <a:pt x="10525504" y="1597117"/>
                  <a:pt x="10567772" y="1657587"/>
                </a:cubicBezTo>
                <a:cubicBezTo>
                  <a:pt x="10489275" y="1693158"/>
                  <a:pt x="10407758" y="1728729"/>
                  <a:pt x="10410777" y="1849668"/>
                </a:cubicBezTo>
                <a:cubicBezTo>
                  <a:pt x="10410777" y="1881683"/>
                  <a:pt x="10377566" y="1895910"/>
                  <a:pt x="10353413" y="1903025"/>
                </a:cubicBezTo>
                <a:cubicBezTo>
                  <a:pt x="10311146" y="1917252"/>
                  <a:pt x="10277935" y="1938595"/>
                  <a:pt x="10253782" y="1984836"/>
                </a:cubicBezTo>
                <a:cubicBezTo>
                  <a:pt x="10253782" y="1995507"/>
                  <a:pt x="10253782" y="2002622"/>
                  <a:pt x="10253782" y="2013292"/>
                </a:cubicBezTo>
                <a:cubicBezTo>
                  <a:pt x="10259820" y="2123562"/>
                  <a:pt x="10320202" y="2120004"/>
                  <a:pt x="10386624" y="2102219"/>
                </a:cubicBezTo>
                <a:cubicBezTo>
                  <a:pt x="10465122" y="2080877"/>
                  <a:pt x="10543619" y="2038192"/>
                  <a:pt x="10628156" y="2077320"/>
                </a:cubicBezTo>
                <a:cubicBezTo>
                  <a:pt x="10510408" y="2130676"/>
                  <a:pt x="10380586" y="2134233"/>
                  <a:pt x="10271896" y="2208931"/>
                </a:cubicBezTo>
                <a:cubicBezTo>
                  <a:pt x="10676462" y="2223159"/>
                  <a:pt x="11032720" y="1984836"/>
                  <a:pt x="11425208" y="1892353"/>
                </a:cubicBezTo>
                <a:cubicBezTo>
                  <a:pt x="11413131" y="1952823"/>
                  <a:pt x="11379920" y="1967051"/>
                  <a:pt x="11352748" y="1974165"/>
                </a:cubicBezTo>
                <a:cubicBezTo>
                  <a:pt x="11207830" y="2020407"/>
                  <a:pt x="11081026" y="2112891"/>
                  <a:pt x="10948184" y="2191146"/>
                </a:cubicBezTo>
                <a:cubicBezTo>
                  <a:pt x="10893840" y="2223159"/>
                  <a:pt x="10854590" y="2258731"/>
                  <a:pt x="10833457" y="2326314"/>
                </a:cubicBezTo>
                <a:cubicBezTo>
                  <a:pt x="10815342" y="2390340"/>
                  <a:pt x="10779112" y="2418796"/>
                  <a:pt x="10712690" y="2401012"/>
                </a:cubicBezTo>
                <a:cubicBezTo>
                  <a:pt x="10658346" y="2386784"/>
                  <a:pt x="10600982" y="2393898"/>
                  <a:pt x="10543619" y="2401012"/>
                </a:cubicBezTo>
                <a:cubicBezTo>
                  <a:pt x="10480218" y="2408126"/>
                  <a:pt x="10407758" y="2479267"/>
                  <a:pt x="10422854" y="2518395"/>
                </a:cubicBezTo>
                <a:cubicBezTo>
                  <a:pt x="10453044" y="2582422"/>
                  <a:pt x="10504370" y="2550408"/>
                  <a:pt x="10546639" y="2543294"/>
                </a:cubicBezTo>
                <a:cubicBezTo>
                  <a:pt x="10597964" y="2536181"/>
                  <a:pt x="10691556" y="2518395"/>
                  <a:pt x="10691556" y="2525509"/>
                </a:cubicBezTo>
                <a:cubicBezTo>
                  <a:pt x="10724768" y="2685576"/>
                  <a:pt x="10800246" y="2564636"/>
                  <a:pt x="10854590" y="2564636"/>
                </a:cubicBezTo>
                <a:cubicBezTo>
                  <a:pt x="10905916" y="2564636"/>
                  <a:pt x="10957241" y="2546851"/>
                  <a:pt x="11005548" y="2532623"/>
                </a:cubicBezTo>
                <a:cubicBezTo>
                  <a:pt x="11068949" y="2514837"/>
                  <a:pt x="11126312" y="2546851"/>
                  <a:pt x="11186696" y="2553965"/>
                </a:cubicBezTo>
                <a:cubicBezTo>
                  <a:pt x="11241040" y="2561080"/>
                  <a:pt x="11210850" y="2653563"/>
                  <a:pt x="11244060" y="2692689"/>
                </a:cubicBezTo>
                <a:cubicBezTo>
                  <a:pt x="11250097" y="2703362"/>
                  <a:pt x="11256136" y="2703362"/>
                  <a:pt x="11262174" y="2703362"/>
                </a:cubicBezTo>
                <a:cubicBezTo>
                  <a:pt x="11280289" y="2980812"/>
                  <a:pt x="11597299" y="2913227"/>
                  <a:pt x="11597299" y="2923898"/>
                </a:cubicBezTo>
                <a:cubicBezTo>
                  <a:pt x="11624471" y="2941684"/>
                  <a:pt x="11657682" y="2899000"/>
                  <a:pt x="11690892" y="2941684"/>
                </a:cubicBezTo>
                <a:cubicBezTo>
                  <a:pt x="11548993" y="3137322"/>
                  <a:pt x="11331614" y="3183563"/>
                  <a:pt x="11138390" y="3329402"/>
                </a:cubicBezTo>
                <a:cubicBezTo>
                  <a:pt x="11298403" y="3379202"/>
                  <a:pt x="11391998" y="3208463"/>
                  <a:pt x="11509744" y="3229805"/>
                </a:cubicBezTo>
                <a:cubicBezTo>
                  <a:pt x="11567107" y="3283162"/>
                  <a:pt x="11395016" y="3368530"/>
                  <a:pt x="11561068" y="3393429"/>
                </a:cubicBezTo>
                <a:cubicBezTo>
                  <a:pt x="11488610" y="3439672"/>
                  <a:pt x="11437284" y="3485914"/>
                  <a:pt x="11385959" y="3539269"/>
                </a:cubicBezTo>
                <a:cubicBezTo>
                  <a:pt x="11298403" y="3635309"/>
                  <a:pt x="11280289" y="3699337"/>
                  <a:pt x="11322556" y="3827390"/>
                </a:cubicBezTo>
                <a:cubicBezTo>
                  <a:pt x="11349730" y="3912759"/>
                  <a:pt x="11388978" y="3991015"/>
                  <a:pt x="11352748" y="4090612"/>
                </a:cubicBezTo>
                <a:cubicBezTo>
                  <a:pt x="11328595" y="4158196"/>
                  <a:pt x="11337653" y="4204438"/>
                  <a:pt x="11428226" y="4172424"/>
                </a:cubicBezTo>
                <a:cubicBezTo>
                  <a:pt x="11524840" y="4140411"/>
                  <a:pt x="11561068" y="4200882"/>
                  <a:pt x="11536915" y="4321821"/>
                </a:cubicBezTo>
                <a:cubicBezTo>
                  <a:pt x="11521821" y="4400076"/>
                  <a:pt x="11536915" y="4424975"/>
                  <a:pt x="11603338" y="4414305"/>
                </a:cubicBezTo>
                <a:cubicBezTo>
                  <a:pt x="11675796" y="4403633"/>
                  <a:pt x="11745236" y="4353835"/>
                  <a:pt x="11835811" y="4378734"/>
                </a:cubicBezTo>
                <a:cubicBezTo>
                  <a:pt x="11763352" y="4521016"/>
                  <a:pt x="11609374" y="4478331"/>
                  <a:pt x="11524840" y="4613499"/>
                </a:cubicBezTo>
                <a:cubicBezTo>
                  <a:pt x="11624471" y="4613499"/>
                  <a:pt x="11702969" y="4613499"/>
                  <a:pt x="11775427" y="4585042"/>
                </a:cubicBezTo>
                <a:cubicBezTo>
                  <a:pt x="11805619" y="4574373"/>
                  <a:pt x="11838830" y="4560144"/>
                  <a:pt x="11856944" y="4602828"/>
                </a:cubicBezTo>
                <a:cubicBezTo>
                  <a:pt x="11878080" y="4652628"/>
                  <a:pt x="11835811" y="4670412"/>
                  <a:pt x="11811658" y="4677526"/>
                </a:cubicBezTo>
                <a:cubicBezTo>
                  <a:pt x="11742216" y="4702425"/>
                  <a:pt x="11687874" y="4759339"/>
                  <a:pt x="11627490" y="4805580"/>
                </a:cubicBezTo>
                <a:cubicBezTo>
                  <a:pt x="11497668" y="4905177"/>
                  <a:pt x="11355767" y="4990547"/>
                  <a:pt x="11247078" y="5154171"/>
                </a:cubicBezTo>
                <a:cubicBezTo>
                  <a:pt x="11382940" y="5111487"/>
                  <a:pt x="11485590" y="5011889"/>
                  <a:pt x="11615414" y="4994104"/>
                </a:cubicBezTo>
                <a:cubicBezTo>
                  <a:pt x="11503704" y="5143500"/>
                  <a:pt x="11361806" y="5243097"/>
                  <a:pt x="11228964" y="5353367"/>
                </a:cubicBezTo>
                <a:cubicBezTo>
                  <a:pt x="11189714" y="5385379"/>
                  <a:pt x="11150466" y="5406721"/>
                  <a:pt x="11144428" y="5474306"/>
                </a:cubicBezTo>
                <a:cubicBezTo>
                  <a:pt x="11126312" y="5605917"/>
                  <a:pt x="11078008" y="5712629"/>
                  <a:pt x="10969318" y="5769542"/>
                </a:cubicBezTo>
                <a:cubicBezTo>
                  <a:pt x="10969318" y="5769542"/>
                  <a:pt x="10975356" y="5790884"/>
                  <a:pt x="10978374" y="5801555"/>
                </a:cubicBezTo>
                <a:cubicBezTo>
                  <a:pt x="11044797" y="5805112"/>
                  <a:pt x="11096122" y="5726858"/>
                  <a:pt x="11177639" y="5755314"/>
                </a:cubicBezTo>
                <a:cubicBezTo>
                  <a:pt x="11096122" y="5862025"/>
                  <a:pt x="11029702" y="5954508"/>
                  <a:pt x="10917992" y="6004307"/>
                </a:cubicBezTo>
                <a:cubicBezTo>
                  <a:pt x="10827418" y="6043434"/>
                  <a:pt x="10715710" y="6068335"/>
                  <a:pt x="10649289" y="6196388"/>
                </a:cubicBezTo>
                <a:cubicBezTo>
                  <a:pt x="10724768" y="6221287"/>
                  <a:pt x="10782132" y="6189274"/>
                  <a:pt x="10839496" y="6167932"/>
                </a:cubicBezTo>
                <a:cubicBezTo>
                  <a:pt x="10927050" y="6132361"/>
                  <a:pt x="11014605" y="6093234"/>
                  <a:pt x="11102160" y="6057663"/>
                </a:cubicBezTo>
                <a:cubicBezTo>
                  <a:pt x="11135372" y="6043434"/>
                  <a:pt x="11171600" y="6036320"/>
                  <a:pt x="11192734" y="6100347"/>
                </a:cubicBezTo>
                <a:cubicBezTo>
                  <a:pt x="11081026" y="6114575"/>
                  <a:pt x="11014605" y="6199945"/>
                  <a:pt x="10945164" y="6281757"/>
                </a:cubicBezTo>
                <a:cubicBezTo>
                  <a:pt x="10905916" y="6327999"/>
                  <a:pt x="10872705" y="6388469"/>
                  <a:pt x="10803265" y="6367127"/>
                </a:cubicBezTo>
                <a:cubicBezTo>
                  <a:pt x="10767036" y="6356456"/>
                  <a:pt x="10742882" y="6388469"/>
                  <a:pt x="10745901" y="6431153"/>
                </a:cubicBezTo>
                <a:cubicBezTo>
                  <a:pt x="10760998" y="6580550"/>
                  <a:pt x="10673442" y="6630349"/>
                  <a:pt x="10582868" y="6658805"/>
                </a:cubicBezTo>
                <a:cubicBezTo>
                  <a:pt x="10450026" y="6701489"/>
                  <a:pt x="10332280" y="6786859"/>
                  <a:pt x="10208496" y="6858000"/>
                </a:cubicBezTo>
                <a:lnTo>
                  <a:pt x="7272221" y="6858000"/>
                </a:lnTo>
                <a:lnTo>
                  <a:pt x="6362810" y="6858000"/>
                </a:lnTo>
                <a:lnTo>
                  <a:pt x="6139260" y="6858000"/>
                </a:lnTo>
                <a:lnTo>
                  <a:pt x="4282294" y="6858000"/>
                </a:lnTo>
                <a:lnTo>
                  <a:pt x="4114800" y="6858000"/>
                </a:lnTo>
                <a:lnTo>
                  <a:pt x="4038600"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636F4D0-C6BF-8775-6926-22C34A3B9DAA}"/>
              </a:ext>
            </a:extLst>
          </p:cNvPr>
          <p:cNvSpPr txBox="1"/>
          <p:nvPr/>
        </p:nvSpPr>
        <p:spPr>
          <a:xfrm>
            <a:off x="582089" y="152149"/>
            <a:ext cx="4547889" cy="461665"/>
          </a:xfrm>
          <a:prstGeom prst="rect">
            <a:avLst/>
          </a:prstGeom>
          <a:noFill/>
        </p:spPr>
        <p:txBody>
          <a:bodyPr wrap="square">
            <a:spAutoFit/>
          </a:bodyPr>
          <a:lstStyle/>
          <a:p>
            <a:r>
              <a:rPr lang="en-US" altLang="ko-KR" sz="2400" b="1" dirty="0">
                <a:solidFill>
                  <a:schemeClr val="bg1"/>
                </a:solidFill>
                <a:latin typeface="Century Gothic" panose="020B0502020202020204" pitchFamily="34" charset="0"/>
                <a:cs typeface="Arial" panose="020B0604020202020204" pitchFamily="34" charset="0"/>
              </a:rPr>
              <a:t>About</a:t>
            </a:r>
            <a:r>
              <a:rPr lang="en-US" altLang="ko-KR" sz="2400" b="1" dirty="0">
                <a:solidFill>
                  <a:schemeClr val="bg1">
                    <a:lumMod val="50000"/>
                  </a:schemeClr>
                </a:solidFill>
                <a:latin typeface="Century Gothic" panose="020B0502020202020204" pitchFamily="34" charset="0"/>
                <a:cs typeface="Arial" panose="020B0604020202020204" pitchFamily="34" charset="0"/>
              </a:rPr>
              <a:t> </a:t>
            </a:r>
            <a:r>
              <a:rPr lang="en-US" altLang="ko-KR" sz="2400" b="1" dirty="0">
                <a:solidFill>
                  <a:srgbClr val="00B0F0"/>
                </a:solidFill>
                <a:latin typeface="Century Gothic" panose="020B0502020202020204" pitchFamily="34" charset="0"/>
                <a:cs typeface="Arial" panose="020B0604020202020204" pitchFamily="34" charset="0"/>
              </a:rPr>
              <a:t>Presence </a:t>
            </a:r>
            <a:r>
              <a:rPr lang="en-US" altLang="ko-KR" sz="2400" b="1" dirty="0">
                <a:solidFill>
                  <a:schemeClr val="bg1"/>
                </a:solidFill>
                <a:latin typeface="Century Gothic" panose="020B0502020202020204" pitchFamily="34" charset="0"/>
                <a:cs typeface="Arial" panose="020B0604020202020204" pitchFamily="34" charset="0"/>
              </a:rPr>
              <a:t>&amp;</a:t>
            </a:r>
            <a:r>
              <a:rPr lang="en-US" altLang="ko-KR" sz="2400" b="1" dirty="0">
                <a:solidFill>
                  <a:srgbClr val="00B0F0"/>
                </a:solidFill>
                <a:latin typeface="Century Gothic" panose="020B0502020202020204" pitchFamily="34" charset="0"/>
                <a:cs typeface="Arial" panose="020B0604020202020204" pitchFamily="34" charset="0"/>
              </a:rPr>
              <a:t> Territory </a:t>
            </a:r>
            <a:r>
              <a:rPr lang="en-US" altLang="ko-KR" sz="2400" b="1" dirty="0">
                <a:solidFill>
                  <a:schemeClr val="bg1">
                    <a:lumMod val="50000"/>
                  </a:schemeClr>
                </a:solidFill>
                <a:latin typeface="Century Gothic" panose="020B0502020202020204" pitchFamily="34" charset="0"/>
                <a:cs typeface="Arial" panose="020B0604020202020204" pitchFamily="34" charset="0"/>
              </a:rPr>
              <a:t> </a:t>
            </a:r>
            <a:endParaRPr lang="en-US" altLang="ko-KR" sz="2400" b="1" dirty="0">
              <a:solidFill>
                <a:srgbClr val="00B0F0"/>
              </a:solidFill>
              <a:latin typeface="Century Gothic" panose="020B0502020202020204" pitchFamily="34" charset="0"/>
              <a:cs typeface="Arial" panose="020B0604020202020204" pitchFamily="34" charset="0"/>
            </a:endParaRPr>
          </a:p>
        </p:txBody>
      </p:sp>
      <p:grpSp>
        <p:nvGrpSpPr>
          <p:cNvPr id="21" name="Group 20">
            <a:extLst>
              <a:ext uri="{FF2B5EF4-FFF2-40B4-BE49-F238E27FC236}">
                <a16:creationId xmlns:a16="http://schemas.microsoft.com/office/drawing/2014/main" id="{C82C2E1E-1000-BADA-2C7A-7268FAC11BA6}"/>
              </a:ext>
            </a:extLst>
          </p:cNvPr>
          <p:cNvGrpSpPr/>
          <p:nvPr/>
        </p:nvGrpSpPr>
        <p:grpSpPr>
          <a:xfrm>
            <a:off x="385831" y="1779640"/>
            <a:ext cx="6506399" cy="4358926"/>
            <a:chOff x="-396047" y="1844559"/>
            <a:chExt cx="6506399" cy="4358926"/>
          </a:xfrm>
        </p:grpSpPr>
        <p:grpSp>
          <p:nvGrpSpPr>
            <p:cNvPr id="7" name="object 6">
              <a:extLst>
                <a:ext uri="{FF2B5EF4-FFF2-40B4-BE49-F238E27FC236}">
                  <a16:creationId xmlns:a16="http://schemas.microsoft.com/office/drawing/2014/main" id="{5E85DB84-B9D0-E38D-E77C-C3E9BF161CD1}"/>
                </a:ext>
              </a:extLst>
            </p:cNvPr>
            <p:cNvGrpSpPr/>
            <p:nvPr/>
          </p:nvGrpSpPr>
          <p:grpSpPr>
            <a:xfrm>
              <a:off x="-396047" y="1844559"/>
              <a:ext cx="6506399" cy="4358926"/>
              <a:chOff x="-313966" y="453080"/>
              <a:chExt cx="7910322" cy="5069176"/>
            </a:xfrm>
          </p:grpSpPr>
          <p:pic>
            <p:nvPicPr>
              <p:cNvPr id="12" name="object 7">
                <a:extLst>
                  <a:ext uri="{FF2B5EF4-FFF2-40B4-BE49-F238E27FC236}">
                    <a16:creationId xmlns:a16="http://schemas.microsoft.com/office/drawing/2014/main" id="{13A00C61-9E34-FEDE-E90D-D0E7F56CF9F1}"/>
                  </a:ext>
                </a:extLst>
              </p:cNvPr>
              <p:cNvPicPr/>
              <p:nvPr/>
            </p:nvPicPr>
            <p:blipFill rotWithShape="1">
              <a:blip r:embed="rId3" cstate="print">
                <a:extLst>
                  <a:ext uri="{BEBA8EAE-BF5A-486C-A8C5-ECC9F3942E4B}">
                    <a14:imgProps xmlns:a14="http://schemas.microsoft.com/office/drawing/2010/main">
                      <a14:imgLayer r:embed="rId4">
                        <a14:imgEffect>
                          <a14:brightnessContrast bright="42000"/>
                        </a14:imgEffect>
                      </a14:imgLayer>
                    </a14:imgProps>
                  </a:ext>
                </a:extLst>
              </a:blip>
              <a:srcRect b="6737"/>
              <a:stretch/>
            </p:blipFill>
            <p:spPr>
              <a:xfrm>
                <a:off x="-313966" y="453080"/>
                <a:ext cx="7910322" cy="5069176"/>
              </a:xfrm>
              <a:prstGeom prst="rect">
                <a:avLst/>
              </a:prstGeom>
            </p:spPr>
          </p:pic>
          <p:pic>
            <p:nvPicPr>
              <p:cNvPr id="13" name="object 8">
                <a:extLst>
                  <a:ext uri="{FF2B5EF4-FFF2-40B4-BE49-F238E27FC236}">
                    <a16:creationId xmlns:a16="http://schemas.microsoft.com/office/drawing/2014/main" id="{27793C81-1E3A-B709-8128-A69D42F13D0B}"/>
                  </a:ext>
                </a:extLst>
              </p:cNvPr>
              <p:cNvPicPr/>
              <p:nvPr/>
            </p:nvPicPr>
            <p:blipFill>
              <a:blip r:embed="rId5" cstate="print"/>
              <a:stretch>
                <a:fillRect/>
              </a:stretch>
            </p:blipFill>
            <p:spPr>
              <a:xfrm>
                <a:off x="2430124" y="3431465"/>
                <a:ext cx="605862" cy="670682"/>
              </a:xfrm>
              <a:prstGeom prst="rect">
                <a:avLst/>
              </a:prstGeom>
            </p:spPr>
          </p:pic>
        </p:grpSp>
        <p:pic>
          <p:nvPicPr>
            <p:cNvPr id="8" name="object 11">
              <a:extLst>
                <a:ext uri="{FF2B5EF4-FFF2-40B4-BE49-F238E27FC236}">
                  <a16:creationId xmlns:a16="http://schemas.microsoft.com/office/drawing/2014/main" id="{AA388EA0-F4AB-9AD1-6803-D84C0E104B1B}"/>
                </a:ext>
              </a:extLst>
            </p:cNvPr>
            <p:cNvPicPr/>
            <p:nvPr/>
          </p:nvPicPr>
          <p:blipFill>
            <a:blip r:embed="rId6" cstate="print"/>
            <a:stretch>
              <a:fillRect/>
            </a:stretch>
          </p:blipFill>
          <p:spPr>
            <a:xfrm>
              <a:off x="2303519" y="4903474"/>
              <a:ext cx="504881" cy="480464"/>
            </a:xfrm>
            <a:prstGeom prst="rect">
              <a:avLst/>
            </a:prstGeom>
          </p:spPr>
        </p:pic>
        <p:pic>
          <p:nvPicPr>
            <p:cNvPr id="9" name="object 12">
              <a:extLst>
                <a:ext uri="{FF2B5EF4-FFF2-40B4-BE49-F238E27FC236}">
                  <a16:creationId xmlns:a16="http://schemas.microsoft.com/office/drawing/2014/main" id="{CBB07A8C-C2FF-3F09-61A9-DC306BF5EEC7}"/>
                </a:ext>
              </a:extLst>
            </p:cNvPr>
            <p:cNvPicPr/>
            <p:nvPr/>
          </p:nvPicPr>
          <p:blipFill>
            <a:blip r:embed="rId7" cstate="print"/>
            <a:stretch>
              <a:fillRect/>
            </a:stretch>
          </p:blipFill>
          <p:spPr>
            <a:xfrm>
              <a:off x="4250774" y="3146439"/>
              <a:ext cx="480174" cy="456452"/>
            </a:xfrm>
            <a:prstGeom prst="rect">
              <a:avLst/>
            </a:prstGeom>
          </p:spPr>
        </p:pic>
        <p:sp>
          <p:nvSpPr>
            <p:cNvPr id="10" name="TextBox 9">
              <a:extLst>
                <a:ext uri="{FF2B5EF4-FFF2-40B4-BE49-F238E27FC236}">
                  <a16:creationId xmlns:a16="http://schemas.microsoft.com/office/drawing/2014/main" id="{1C25D33D-5E3C-156B-BEEC-3BFB9E0A3312}"/>
                </a:ext>
              </a:extLst>
            </p:cNvPr>
            <p:cNvSpPr txBox="1"/>
            <p:nvPr/>
          </p:nvSpPr>
          <p:spPr>
            <a:xfrm>
              <a:off x="795371" y="4631461"/>
              <a:ext cx="1065651" cy="230832"/>
            </a:xfrm>
            <a:prstGeom prst="rect">
              <a:avLst/>
            </a:prstGeom>
            <a:solidFill>
              <a:schemeClr val="tx1">
                <a:alpha val="46000"/>
              </a:schemeClr>
            </a:solidFill>
          </p:spPr>
          <p:txBody>
            <a:bodyPr wrap="square" rtlCol="0">
              <a:spAutoFit/>
            </a:bodyPr>
            <a:lstStyle/>
            <a:p>
              <a:r>
                <a:rPr lang="en-US" sz="900" dirty="0">
                  <a:solidFill>
                    <a:schemeClr val="bg1"/>
                  </a:solidFill>
                  <a:latin typeface="Century Gothic" panose="020B0502020202020204" pitchFamily="34" charset="0"/>
                </a:rPr>
                <a:t>Blue Stone’s HQ</a:t>
              </a:r>
            </a:p>
          </p:txBody>
        </p:sp>
        <p:sp>
          <p:nvSpPr>
            <p:cNvPr id="11" name="TextBox 10">
              <a:extLst>
                <a:ext uri="{FF2B5EF4-FFF2-40B4-BE49-F238E27FC236}">
                  <a16:creationId xmlns:a16="http://schemas.microsoft.com/office/drawing/2014/main" id="{948A380E-42BE-2E53-70DF-99E1BBE6ADEB}"/>
                </a:ext>
              </a:extLst>
            </p:cNvPr>
            <p:cNvSpPr txBox="1"/>
            <p:nvPr/>
          </p:nvSpPr>
          <p:spPr>
            <a:xfrm>
              <a:off x="1328196" y="5208127"/>
              <a:ext cx="1065651" cy="230832"/>
            </a:xfrm>
            <a:prstGeom prst="rect">
              <a:avLst/>
            </a:prstGeom>
            <a:solidFill>
              <a:schemeClr val="tx1">
                <a:alpha val="46000"/>
              </a:schemeClr>
            </a:solidFill>
          </p:spPr>
          <p:txBody>
            <a:bodyPr wrap="square" rtlCol="0">
              <a:spAutoFit/>
            </a:bodyPr>
            <a:lstStyle/>
            <a:p>
              <a:r>
                <a:rPr lang="en-US" sz="900" dirty="0">
                  <a:solidFill>
                    <a:schemeClr val="bg1"/>
                  </a:solidFill>
                  <a:latin typeface="Century Gothic" panose="020B0502020202020204" pitchFamily="34" charset="0"/>
                </a:rPr>
                <a:t>Branch</a:t>
              </a:r>
            </a:p>
          </p:txBody>
        </p:sp>
      </p:grpSp>
      <p:sp>
        <p:nvSpPr>
          <p:cNvPr id="24" name="Rounded Rectangle 23">
            <a:extLst>
              <a:ext uri="{FF2B5EF4-FFF2-40B4-BE49-F238E27FC236}">
                <a16:creationId xmlns:a16="http://schemas.microsoft.com/office/drawing/2014/main" id="{BBA00C05-E1DA-2F23-56C9-C21C774A6636}"/>
              </a:ext>
            </a:extLst>
          </p:cNvPr>
          <p:cNvSpPr/>
          <p:nvPr/>
        </p:nvSpPr>
        <p:spPr>
          <a:xfrm>
            <a:off x="8584526" y="910707"/>
            <a:ext cx="3316122" cy="1059338"/>
          </a:xfrm>
          <a:prstGeom prst="roundRect">
            <a:avLst/>
          </a:prstGeom>
          <a:solidFill>
            <a:srgbClr val="1A1C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5" name="Rounded Rectangle 24">
            <a:extLst>
              <a:ext uri="{FF2B5EF4-FFF2-40B4-BE49-F238E27FC236}">
                <a16:creationId xmlns:a16="http://schemas.microsoft.com/office/drawing/2014/main" id="{39D30AC4-F449-D4C8-C7EB-6E1436332B2D}"/>
              </a:ext>
            </a:extLst>
          </p:cNvPr>
          <p:cNvSpPr/>
          <p:nvPr/>
        </p:nvSpPr>
        <p:spPr>
          <a:xfrm>
            <a:off x="8584528" y="2255363"/>
            <a:ext cx="3316122" cy="1059338"/>
          </a:xfrm>
          <a:prstGeom prst="roundRect">
            <a:avLst/>
          </a:prstGeom>
          <a:solidFill>
            <a:srgbClr val="1A1C1E">
              <a:alpha val="74663"/>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6" name="Rounded Rectangle 25">
            <a:extLst>
              <a:ext uri="{FF2B5EF4-FFF2-40B4-BE49-F238E27FC236}">
                <a16:creationId xmlns:a16="http://schemas.microsoft.com/office/drawing/2014/main" id="{62EEA903-325D-37D2-9AFB-4664DDC82AC9}"/>
              </a:ext>
            </a:extLst>
          </p:cNvPr>
          <p:cNvSpPr/>
          <p:nvPr/>
        </p:nvSpPr>
        <p:spPr>
          <a:xfrm>
            <a:off x="8584527" y="3600019"/>
            <a:ext cx="3316122" cy="1059338"/>
          </a:xfrm>
          <a:prstGeom prst="roundRect">
            <a:avLst/>
          </a:prstGeom>
          <a:solidFill>
            <a:srgbClr val="1A1C1E">
              <a:alpha val="5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7" name="TextBox 26">
            <a:extLst>
              <a:ext uri="{FF2B5EF4-FFF2-40B4-BE49-F238E27FC236}">
                <a16:creationId xmlns:a16="http://schemas.microsoft.com/office/drawing/2014/main" id="{08E7EAF1-056B-772F-CDBA-6F72B0520EE9}"/>
              </a:ext>
            </a:extLst>
          </p:cNvPr>
          <p:cNvSpPr txBox="1"/>
          <p:nvPr/>
        </p:nvSpPr>
        <p:spPr>
          <a:xfrm>
            <a:off x="9117480" y="1040177"/>
            <a:ext cx="1648208" cy="253916"/>
          </a:xfrm>
          <a:prstGeom prst="rect">
            <a:avLst/>
          </a:prstGeom>
          <a:noFill/>
        </p:spPr>
        <p:txBody>
          <a:bodyPr wrap="none" rtlCol="0">
            <a:spAutoFit/>
          </a:bodyPr>
          <a:lstStyle/>
          <a:p>
            <a:r>
              <a:rPr lang="en-US" altLang="ko-KR" sz="1050" dirty="0">
                <a:solidFill>
                  <a:schemeClr val="bg1"/>
                </a:solidFill>
              </a:rPr>
              <a:t>HQ : Yangon Myanmar </a:t>
            </a:r>
            <a:endParaRPr lang="en-TH" sz="1050" dirty="0">
              <a:solidFill>
                <a:schemeClr val="bg1"/>
              </a:solidFill>
            </a:endParaRPr>
          </a:p>
        </p:txBody>
      </p:sp>
      <p:sp>
        <p:nvSpPr>
          <p:cNvPr id="32" name="TextBox 31">
            <a:extLst>
              <a:ext uri="{FF2B5EF4-FFF2-40B4-BE49-F238E27FC236}">
                <a16:creationId xmlns:a16="http://schemas.microsoft.com/office/drawing/2014/main" id="{098F9FEA-0FE0-AFD1-75D7-F4D9D8CAA493}"/>
              </a:ext>
            </a:extLst>
          </p:cNvPr>
          <p:cNvSpPr txBox="1"/>
          <p:nvPr/>
        </p:nvSpPr>
        <p:spPr>
          <a:xfrm>
            <a:off x="9102890" y="1273860"/>
            <a:ext cx="2489784" cy="545855"/>
          </a:xfrm>
          <a:prstGeom prst="rect">
            <a:avLst/>
          </a:prstGeom>
          <a:noFill/>
        </p:spPr>
        <p:txBody>
          <a:bodyPr wrap="none" rtlCol="0">
            <a:spAutoFit/>
          </a:bodyPr>
          <a:lstStyle/>
          <a:p>
            <a:pPr marL="171450" indent="-171450">
              <a:lnSpc>
                <a:spcPct val="150000"/>
              </a:lnSpc>
              <a:buFont typeface="Arial" panose="020B0604020202020204" pitchFamily="34" charset="0"/>
              <a:buChar char="•"/>
            </a:pPr>
            <a:r>
              <a:rPr lang="en-US" altLang="ko-KR" sz="1050" dirty="0">
                <a:solidFill>
                  <a:schemeClr val="bg1"/>
                </a:solidFill>
              </a:rPr>
              <a:t>HQ Office &amp; Development Center </a:t>
            </a:r>
          </a:p>
          <a:p>
            <a:pPr marL="171450" indent="-171450">
              <a:lnSpc>
                <a:spcPct val="150000"/>
              </a:lnSpc>
              <a:buFont typeface="Arial" panose="020B0604020202020204" pitchFamily="34" charset="0"/>
              <a:buChar char="•"/>
            </a:pPr>
            <a:r>
              <a:rPr lang="en-US" sz="1050" dirty="0">
                <a:solidFill>
                  <a:schemeClr val="bg1"/>
                </a:solidFill>
              </a:rPr>
              <a:t>70 Plus Developers &amp; Consultants</a:t>
            </a:r>
            <a:endParaRPr lang="en-TH" sz="1050" dirty="0">
              <a:solidFill>
                <a:schemeClr val="bg1"/>
              </a:solidFill>
            </a:endParaRPr>
          </a:p>
        </p:txBody>
      </p:sp>
      <p:pic>
        <p:nvPicPr>
          <p:cNvPr id="34" name="Picture 33" descr="A white building with many windows&#10;&#10;Description automatically generated">
            <a:extLst>
              <a:ext uri="{FF2B5EF4-FFF2-40B4-BE49-F238E27FC236}">
                <a16:creationId xmlns:a16="http://schemas.microsoft.com/office/drawing/2014/main" id="{962F3411-F72D-EFD4-E2B9-A217DF455B6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709530" y="1046523"/>
            <a:ext cx="232925" cy="213648"/>
          </a:xfrm>
          <a:prstGeom prst="rect">
            <a:avLst/>
          </a:prstGeom>
        </p:spPr>
      </p:pic>
      <p:sp>
        <p:nvSpPr>
          <p:cNvPr id="35" name="TextBox 34">
            <a:extLst>
              <a:ext uri="{FF2B5EF4-FFF2-40B4-BE49-F238E27FC236}">
                <a16:creationId xmlns:a16="http://schemas.microsoft.com/office/drawing/2014/main" id="{E938AD45-17B5-1846-861E-711D6A41CEE4}"/>
              </a:ext>
            </a:extLst>
          </p:cNvPr>
          <p:cNvSpPr txBox="1"/>
          <p:nvPr/>
        </p:nvSpPr>
        <p:spPr>
          <a:xfrm>
            <a:off x="9099849" y="2392381"/>
            <a:ext cx="1867819" cy="253916"/>
          </a:xfrm>
          <a:prstGeom prst="rect">
            <a:avLst/>
          </a:prstGeom>
          <a:noFill/>
        </p:spPr>
        <p:txBody>
          <a:bodyPr wrap="none" rtlCol="0">
            <a:spAutoFit/>
          </a:bodyPr>
          <a:lstStyle/>
          <a:p>
            <a:r>
              <a:rPr lang="en-US" altLang="ko-KR" sz="1050" dirty="0">
                <a:solidFill>
                  <a:schemeClr val="bg1"/>
                </a:solidFill>
              </a:rPr>
              <a:t>Branch : Bangkok Thailand </a:t>
            </a:r>
            <a:endParaRPr lang="en-TH" sz="1050" dirty="0">
              <a:solidFill>
                <a:schemeClr val="bg1"/>
              </a:solidFill>
            </a:endParaRPr>
          </a:p>
        </p:txBody>
      </p:sp>
      <p:sp>
        <p:nvSpPr>
          <p:cNvPr id="36" name="TextBox 35">
            <a:extLst>
              <a:ext uri="{FF2B5EF4-FFF2-40B4-BE49-F238E27FC236}">
                <a16:creationId xmlns:a16="http://schemas.microsoft.com/office/drawing/2014/main" id="{1433CD3F-BE71-1999-FF06-A48B3666C7E9}"/>
              </a:ext>
            </a:extLst>
          </p:cNvPr>
          <p:cNvSpPr txBox="1"/>
          <p:nvPr/>
        </p:nvSpPr>
        <p:spPr>
          <a:xfrm>
            <a:off x="9099849" y="2600491"/>
            <a:ext cx="2569934" cy="545855"/>
          </a:xfrm>
          <a:prstGeom prst="rect">
            <a:avLst/>
          </a:prstGeom>
          <a:noFill/>
        </p:spPr>
        <p:txBody>
          <a:bodyPr wrap="none" rtlCol="0">
            <a:spAutoFit/>
          </a:bodyPr>
          <a:lstStyle/>
          <a:p>
            <a:pPr marL="171450" indent="-171450">
              <a:lnSpc>
                <a:spcPct val="150000"/>
              </a:lnSpc>
              <a:buFont typeface="Arial" panose="020B0604020202020204" pitchFamily="34" charset="0"/>
              <a:buChar char="•"/>
            </a:pPr>
            <a:r>
              <a:rPr lang="en-US" altLang="ko-KR" sz="1050" dirty="0">
                <a:solidFill>
                  <a:schemeClr val="bg1"/>
                </a:solidFill>
              </a:rPr>
              <a:t>Sales Office &amp; On-Site Team  </a:t>
            </a:r>
          </a:p>
          <a:p>
            <a:pPr marL="171450" indent="-171450">
              <a:lnSpc>
                <a:spcPct val="150000"/>
              </a:lnSpc>
              <a:buFont typeface="Arial" panose="020B0604020202020204" pitchFamily="34" charset="0"/>
              <a:buChar char="•"/>
            </a:pPr>
            <a:r>
              <a:rPr lang="en-US" sz="1050" dirty="0">
                <a:solidFill>
                  <a:schemeClr val="bg1"/>
                </a:solidFill>
              </a:rPr>
              <a:t>Sales Representative &amp; Consultant  </a:t>
            </a:r>
            <a:endParaRPr lang="en-TH" sz="1050" dirty="0">
              <a:solidFill>
                <a:schemeClr val="bg1"/>
              </a:solidFill>
            </a:endParaRPr>
          </a:p>
        </p:txBody>
      </p:sp>
      <p:pic>
        <p:nvPicPr>
          <p:cNvPr id="42" name="Picture 41" descr="A white house on a black background&#10;&#10;Description automatically generated">
            <a:extLst>
              <a:ext uri="{FF2B5EF4-FFF2-40B4-BE49-F238E27FC236}">
                <a16:creationId xmlns:a16="http://schemas.microsoft.com/office/drawing/2014/main" id="{9218B22F-C656-90C4-F58F-0FC8F1B734D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709530" y="2382801"/>
            <a:ext cx="232758" cy="213496"/>
          </a:xfrm>
          <a:prstGeom prst="rect">
            <a:avLst/>
          </a:prstGeom>
        </p:spPr>
      </p:pic>
      <p:sp>
        <p:nvSpPr>
          <p:cNvPr id="43" name="TextBox 42">
            <a:extLst>
              <a:ext uri="{FF2B5EF4-FFF2-40B4-BE49-F238E27FC236}">
                <a16:creationId xmlns:a16="http://schemas.microsoft.com/office/drawing/2014/main" id="{760EFA10-F72C-C73F-A3DC-790D9E0CCD96}"/>
              </a:ext>
            </a:extLst>
          </p:cNvPr>
          <p:cNvSpPr txBox="1"/>
          <p:nvPr/>
        </p:nvSpPr>
        <p:spPr>
          <a:xfrm>
            <a:off x="9099849" y="3732325"/>
            <a:ext cx="1513556" cy="253916"/>
          </a:xfrm>
          <a:prstGeom prst="rect">
            <a:avLst/>
          </a:prstGeom>
          <a:noFill/>
        </p:spPr>
        <p:txBody>
          <a:bodyPr wrap="none" rtlCol="0">
            <a:spAutoFit/>
          </a:bodyPr>
          <a:lstStyle/>
          <a:p>
            <a:r>
              <a:rPr lang="en-US" altLang="ko-KR" sz="1050" dirty="0">
                <a:solidFill>
                  <a:schemeClr val="bg1"/>
                </a:solidFill>
              </a:rPr>
              <a:t>Branch : Seoul Korea </a:t>
            </a:r>
            <a:endParaRPr lang="en-TH" sz="1050" dirty="0">
              <a:solidFill>
                <a:schemeClr val="bg1"/>
              </a:solidFill>
            </a:endParaRPr>
          </a:p>
        </p:txBody>
      </p:sp>
      <p:sp>
        <p:nvSpPr>
          <p:cNvPr id="44" name="TextBox 43">
            <a:extLst>
              <a:ext uri="{FF2B5EF4-FFF2-40B4-BE49-F238E27FC236}">
                <a16:creationId xmlns:a16="http://schemas.microsoft.com/office/drawing/2014/main" id="{F6802DCC-BB79-724E-8F29-5DE513243973}"/>
              </a:ext>
            </a:extLst>
          </p:cNvPr>
          <p:cNvSpPr txBox="1"/>
          <p:nvPr/>
        </p:nvSpPr>
        <p:spPr>
          <a:xfrm>
            <a:off x="9099849" y="3940435"/>
            <a:ext cx="2544286" cy="545855"/>
          </a:xfrm>
          <a:prstGeom prst="rect">
            <a:avLst/>
          </a:prstGeom>
          <a:noFill/>
        </p:spPr>
        <p:txBody>
          <a:bodyPr wrap="none" rtlCol="0">
            <a:spAutoFit/>
          </a:bodyPr>
          <a:lstStyle/>
          <a:p>
            <a:pPr marL="171450" indent="-171450">
              <a:lnSpc>
                <a:spcPct val="150000"/>
              </a:lnSpc>
              <a:buFont typeface="Arial" panose="020B0604020202020204" pitchFamily="34" charset="0"/>
              <a:buChar char="•"/>
            </a:pPr>
            <a:r>
              <a:rPr lang="en-US" altLang="ko-KR" sz="1050" dirty="0">
                <a:solidFill>
                  <a:schemeClr val="bg1"/>
                </a:solidFill>
              </a:rPr>
              <a:t>Sales Office</a:t>
            </a:r>
          </a:p>
          <a:p>
            <a:pPr marL="171450" indent="-171450">
              <a:lnSpc>
                <a:spcPct val="150000"/>
              </a:lnSpc>
              <a:buFont typeface="Arial" panose="020B0604020202020204" pitchFamily="34" charset="0"/>
              <a:buChar char="•"/>
            </a:pPr>
            <a:r>
              <a:rPr lang="en-US" sz="1050" dirty="0">
                <a:solidFill>
                  <a:schemeClr val="bg1"/>
                </a:solidFill>
              </a:rPr>
              <a:t>Sales Representative</a:t>
            </a:r>
            <a:r>
              <a:rPr lang="ko-KR" altLang="en-US" sz="1050" dirty="0">
                <a:solidFill>
                  <a:schemeClr val="bg1"/>
                </a:solidFill>
              </a:rPr>
              <a:t> </a:t>
            </a:r>
            <a:r>
              <a:rPr lang="en-US" altLang="ko-KR" sz="1050" dirty="0">
                <a:solidFill>
                  <a:schemeClr val="bg1"/>
                </a:solidFill>
              </a:rPr>
              <a:t>:</a:t>
            </a:r>
            <a:r>
              <a:rPr lang="ko-KR" altLang="en-US" sz="1050" dirty="0">
                <a:solidFill>
                  <a:schemeClr val="bg1"/>
                </a:solidFill>
              </a:rPr>
              <a:t> </a:t>
            </a:r>
            <a:r>
              <a:rPr lang="en-US" altLang="ko-KR" sz="1050" dirty="0">
                <a:solidFill>
                  <a:schemeClr val="bg1"/>
                </a:solidFill>
              </a:rPr>
              <a:t>On Setting </a:t>
            </a:r>
            <a:r>
              <a:rPr lang="en-US" sz="1050" dirty="0">
                <a:solidFill>
                  <a:schemeClr val="bg1"/>
                </a:solidFill>
              </a:rPr>
              <a:t>  </a:t>
            </a:r>
            <a:endParaRPr lang="en-TH" sz="1050" dirty="0">
              <a:solidFill>
                <a:schemeClr val="bg1"/>
              </a:solidFill>
            </a:endParaRPr>
          </a:p>
        </p:txBody>
      </p:sp>
      <p:pic>
        <p:nvPicPr>
          <p:cNvPr id="45" name="Picture 44" descr="A white house on a black background&#10;&#10;Description automatically generated">
            <a:extLst>
              <a:ext uri="{FF2B5EF4-FFF2-40B4-BE49-F238E27FC236}">
                <a16:creationId xmlns:a16="http://schemas.microsoft.com/office/drawing/2014/main" id="{A88B1F10-EB49-7108-C28B-C3B53A35554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709530" y="3722745"/>
            <a:ext cx="232758" cy="213496"/>
          </a:xfrm>
          <a:prstGeom prst="rect">
            <a:avLst/>
          </a:prstGeom>
        </p:spPr>
      </p:pic>
      <p:sp>
        <p:nvSpPr>
          <p:cNvPr id="46" name="TextBox 45">
            <a:extLst>
              <a:ext uri="{FF2B5EF4-FFF2-40B4-BE49-F238E27FC236}">
                <a16:creationId xmlns:a16="http://schemas.microsoft.com/office/drawing/2014/main" id="{BE19F0B6-7848-5987-CB75-53DA75C0DDC6}"/>
              </a:ext>
            </a:extLst>
          </p:cNvPr>
          <p:cNvSpPr txBox="1"/>
          <p:nvPr/>
        </p:nvSpPr>
        <p:spPr>
          <a:xfrm>
            <a:off x="5495320" y="3087803"/>
            <a:ext cx="1065651" cy="230832"/>
          </a:xfrm>
          <a:prstGeom prst="rect">
            <a:avLst/>
          </a:prstGeom>
          <a:solidFill>
            <a:schemeClr val="tx1">
              <a:alpha val="46000"/>
            </a:schemeClr>
          </a:solidFill>
        </p:spPr>
        <p:txBody>
          <a:bodyPr wrap="square" rtlCol="0">
            <a:spAutoFit/>
          </a:bodyPr>
          <a:lstStyle/>
          <a:p>
            <a:r>
              <a:rPr lang="en-US" sz="900" dirty="0">
                <a:solidFill>
                  <a:schemeClr val="bg1"/>
                </a:solidFill>
                <a:latin typeface="Century Gothic" panose="020B0502020202020204" pitchFamily="34" charset="0"/>
              </a:rPr>
              <a:t>Branch</a:t>
            </a:r>
          </a:p>
        </p:txBody>
      </p:sp>
      <p:pic>
        <p:nvPicPr>
          <p:cNvPr id="2" name="object 8">
            <a:extLst>
              <a:ext uri="{FF2B5EF4-FFF2-40B4-BE49-F238E27FC236}">
                <a16:creationId xmlns:a16="http://schemas.microsoft.com/office/drawing/2014/main" id="{19323665-B276-522B-312C-2F68A683B156}"/>
              </a:ext>
            </a:extLst>
          </p:cNvPr>
          <p:cNvPicPr/>
          <p:nvPr/>
        </p:nvPicPr>
        <p:blipFill>
          <a:blip r:embed="rId5" cstate="print"/>
          <a:stretch>
            <a:fillRect/>
          </a:stretch>
        </p:blipFill>
        <p:spPr>
          <a:xfrm>
            <a:off x="8696287" y="999711"/>
            <a:ext cx="371736" cy="464085"/>
          </a:xfrm>
          <a:prstGeom prst="rect">
            <a:avLst/>
          </a:prstGeom>
        </p:spPr>
      </p:pic>
      <p:pic>
        <p:nvPicPr>
          <p:cNvPr id="4" name="object 11">
            <a:extLst>
              <a:ext uri="{FF2B5EF4-FFF2-40B4-BE49-F238E27FC236}">
                <a16:creationId xmlns:a16="http://schemas.microsoft.com/office/drawing/2014/main" id="{5D4E61AC-1C6A-CE10-3B02-9D5DE72B7D93}"/>
              </a:ext>
            </a:extLst>
          </p:cNvPr>
          <p:cNvPicPr/>
          <p:nvPr/>
        </p:nvPicPr>
        <p:blipFill>
          <a:blip r:embed="rId6" cstate="print"/>
          <a:stretch>
            <a:fillRect/>
          </a:stretch>
        </p:blipFill>
        <p:spPr>
          <a:xfrm>
            <a:off x="8661264" y="2360915"/>
            <a:ext cx="376620" cy="386633"/>
          </a:xfrm>
          <a:prstGeom prst="rect">
            <a:avLst/>
          </a:prstGeom>
        </p:spPr>
      </p:pic>
      <p:pic>
        <p:nvPicPr>
          <p:cNvPr id="5" name="object 12">
            <a:extLst>
              <a:ext uri="{FF2B5EF4-FFF2-40B4-BE49-F238E27FC236}">
                <a16:creationId xmlns:a16="http://schemas.microsoft.com/office/drawing/2014/main" id="{1EBE0406-E73D-7F03-0930-7D1A1B78026B}"/>
              </a:ext>
            </a:extLst>
          </p:cNvPr>
          <p:cNvPicPr/>
          <p:nvPr/>
        </p:nvPicPr>
        <p:blipFill>
          <a:blip r:embed="rId7" cstate="print"/>
          <a:stretch>
            <a:fillRect/>
          </a:stretch>
        </p:blipFill>
        <p:spPr>
          <a:xfrm>
            <a:off x="8679841" y="3714123"/>
            <a:ext cx="358189" cy="367311"/>
          </a:xfrm>
          <a:prstGeom prst="rect">
            <a:avLst/>
          </a:prstGeom>
        </p:spPr>
      </p:pic>
      <p:grpSp>
        <p:nvGrpSpPr>
          <p:cNvPr id="18" name="Group 17">
            <a:extLst>
              <a:ext uri="{FF2B5EF4-FFF2-40B4-BE49-F238E27FC236}">
                <a16:creationId xmlns:a16="http://schemas.microsoft.com/office/drawing/2014/main" id="{F0E7D795-A91C-0120-89CD-AA8FA62977C1}"/>
              </a:ext>
            </a:extLst>
          </p:cNvPr>
          <p:cNvGrpSpPr/>
          <p:nvPr/>
        </p:nvGrpSpPr>
        <p:grpSpPr>
          <a:xfrm>
            <a:off x="10093909" y="5853509"/>
            <a:ext cx="1531588" cy="739740"/>
            <a:chOff x="9746012" y="5565935"/>
            <a:chExt cx="2178810" cy="1144950"/>
          </a:xfrm>
        </p:grpSpPr>
        <p:sp>
          <p:nvSpPr>
            <p:cNvPr id="17" name="Oval 16">
              <a:extLst>
                <a:ext uri="{FF2B5EF4-FFF2-40B4-BE49-F238E27FC236}">
                  <a16:creationId xmlns:a16="http://schemas.microsoft.com/office/drawing/2014/main" id="{7C794440-4A98-9126-E5CE-F0B759E83B5A}"/>
                </a:ext>
              </a:extLst>
            </p:cNvPr>
            <p:cNvSpPr/>
            <p:nvPr/>
          </p:nvSpPr>
          <p:spPr>
            <a:xfrm>
              <a:off x="9746012" y="6321911"/>
              <a:ext cx="2178810" cy="388974"/>
            </a:xfrm>
            <a:prstGeom prst="ellipse">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pic>
          <p:nvPicPr>
            <p:cNvPr id="15" name="Picture 14">
              <a:extLst>
                <a:ext uri="{FF2B5EF4-FFF2-40B4-BE49-F238E27FC236}">
                  <a16:creationId xmlns:a16="http://schemas.microsoft.com/office/drawing/2014/main" id="{5FA68CF8-3E5A-131A-1C20-77C9CF24DE2B}"/>
                </a:ext>
              </a:extLst>
            </p:cNvPr>
            <p:cNvPicPr>
              <a:picLocks noChangeAspect="1"/>
            </p:cNvPicPr>
            <p:nvPr/>
          </p:nvPicPr>
          <p:blipFill>
            <a:blip r:embed="rId10">
              <a:duotone>
                <a:srgbClr val="A5A5A5">
                  <a:shade val="45000"/>
                  <a:satMod val="135000"/>
                </a:srgbClr>
                <a:prstClr val="white"/>
              </a:duotone>
              <a:extLst>
                <a:ext uri="{BEBA8EAE-BF5A-486C-A8C5-ECC9F3942E4B}">
                  <a14:imgProps xmlns:a14="http://schemas.microsoft.com/office/drawing/2010/main">
                    <a14:imgLayer r:embed="rId11">
                      <a14:imgEffect>
                        <a14:backgroundRemoval t="2367" b="98521" l="893" r="93155">
                          <a14:foregroundMark x1="4762" y1="14201" x2="10714" y2="94970"/>
                          <a14:foregroundMark x1="14286" y1="10651" x2="18155" y2="91420"/>
                          <a14:foregroundMark x1="15476" y1="8284" x2="15476" y2="8284"/>
                          <a14:foregroundMark x1="9524" y1="2367" x2="9524" y2="2367"/>
                          <a14:foregroundMark x1="9524" y1="9467" x2="9524" y2="9467"/>
                          <a14:foregroundMark x1="1190" y1="5917" x2="1190" y2="5917"/>
                          <a14:foregroundMark x1="1190" y1="8284" x2="1190" y2="8284"/>
                          <a14:foregroundMark x1="1190" y1="8284" x2="1190" y2="8284"/>
                          <a14:foregroundMark x1="3571" y1="9467" x2="3571" y2="9467"/>
                          <a14:foregroundMark x1="11905" y1="9467" x2="11905" y2="9467"/>
                          <a14:foregroundMark x1="11905" y1="9467" x2="11905" y2="9467"/>
                          <a14:foregroundMark x1="13095" y1="5917" x2="13095" y2="5917"/>
                          <a14:foregroundMark x1="47024" y1="97337" x2="47024" y2="97337"/>
                          <a14:foregroundMark x1="90774" y1="98521" x2="90774" y2="98521"/>
                          <a14:foregroundMark x1="90774" y1="98521" x2="90774" y2="98521"/>
                          <a14:foregroundMark x1="93155" y1="97337" x2="93155" y2="97337"/>
                          <a14:foregroundMark x1="10714" y1="13018" x2="10714" y2="13018"/>
                        </a14:backgroundRemoval>
                      </a14:imgEffect>
                    </a14:imgLayer>
                  </a14:imgProps>
                </a:ext>
              </a:extLst>
            </a:blip>
            <a:stretch>
              <a:fillRect/>
            </a:stretch>
          </p:blipFill>
          <p:spPr>
            <a:xfrm>
              <a:off x="10310221" y="5565935"/>
              <a:ext cx="967026" cy="972782"/>
            </a:xfrm>
            <a:prstGeom prst="rect">
              <a:avLst/>
            </a:prstGeom>
          </p:spPr>
        </p:pic>
      </p:grpSp>
      <p:pic>
        <p:nvPicPr>
          <p:cNvPr id="19" name="Picture 18">
            <a:extLst>
              <a:ext uri="{FF2B5EF4-FFF2-40B4-BE49-F238E27FC236}">
                <a16:creationId xmlns:a16="http://schemas.microsoft.com/office/drawing/2014/main" id="{B15A3C7F-1B8B-F3DE-77A1-7C3511733FEC}"/>
              </a:ext>
            </a:extLst>
          </p:cNvPr>
          <p:cNvPicPr>
            <a:picLocks noChangeAspect="1"/>
          </p:cNvPicPr>
          <p:nvPr/>
        </p:nvPicPr>
        <p:blipFill>
          <a:blip r:embed="rId12">
            <a:grayscl/>
          </a:blip>
          <a:stretch>
            <a:fillRect/>
          </a:stretch>
        </p:blipFill>
        <p:spPr>
          <a:xfrm rot="18998108">
            <a:off x="10705225" y="5930783"/>
            <a:ext cx="381828" cy="394246"/>
          </a:xfrm>
          <a:prstGeom prst="rect">
            <a:avLst/>
          </a:prstGeom>
        </p:spPr>
      </p:pic>
      <p:sp>
        <p:nvSpPr>
          <p:cNvPr id="22" name="Rounded Rectangle 21">
            <a:extLst>
              <a:ext uri="{FF2B5EF4-FFF2-40B4-BE49-F238E27FC236}">
                <a16:creationId xmlns:a16="http://schemas.microsoft.com/office/drawing/2014/main" id="{9E738CE5-B5F7-CE68-0CE5-1769DF365102}"/>
              </a:ext>
            </a:extLst>
          </p:cNvPr>
          <p:cNvSpPr/>
          <p:nvPr/>
        </p:nvSpPr>
        <p:spPr>
          <a:xfrm>
            <a:off x="8584526" y="4933634"/>
            <a:ext cx="3316122" cy="1059338"/>
          </a:xfrm>
          <a:prstGeom prst="roundRect">
            <a:avLst/>
          </a:prstGeom>
          <a:solidFill>
            <a:srgbClr val="1A1C1E">
              <a:alpha val="19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pic>
        <p:nvPicPr>
          <p:cNvPr id="23" name="object 12">
            <a:extLst>
              <a:ext uri="{FF2B5EF4-FFF2-40B4-BE49-F238E27FC236}">
                <a16:creationId xmlns:a16="http://schemas.microsoft.com/office/drawing/2014/main" id="{6FB4EF8A-38B0-8766-E773-7B3F3A522D11}"/>
              </a:ext>
            </a:extLst>
          </p:cNvPr>
          <p:cNvPicPr/>
          <p:nvPr/>
        </p:nvPicPr>
        <p:blipFill>
          <a:blip r:embed="rId7" cstate="print"/>
          <a:stretch>
            <a:fillRect/>
          </a:stretch>
        </p:blipFill>
        <p:spPr>
          <a:xfrm>
            <a:off x="8683445" y="5006729"/>
            <a:ext cx="358189" cy="367311"/>
          </a:xfrm>
          <a:prstGeom prst="rect">
            <a:avLst/>
          </a:prstGeom>
        </p:spPr>
      </p:pic>
      <p:sp>
        <p:nvSpPr>
          <p:cNvPr id="28" name="Oval 27">
            <a:extLst>
              <a:ext uri="{FF2B5EF4-FFF2-40B4-BE49-F238E27FC236}">
                <a16:creationId xmlns:a16="http://schemas.microsoft.com/office/drawing/2014/main" id="{E0183917-AEC2-8B0E-88F5-3017D4C53300}"/>
              </a:ext>
            </a:extLst>
          </p:cNvPr>
          <p:cNvSpPr/>
          <p:nvPr/>
        </p:nvSpPr>
        <p:spPr>
          <a:xfrm>
            <a:off x="8740135" y="5023092"/>
            <a:ext cx="237600" cy="240232"/>
          </a:xfrm>
          <a:prstGeom prst="ellipse">
            <a:avLst/>
          </a:prstGeom>
          <a:solidFill>
            <a:schemeClr val="bg1">
              <a:lumMod val="85000"/>
            </a:schemeClr>
          </a:solidFill>
          <a:ln>
            <a:solidFill>
              <a:schemeClr val="bg1">
                <a:lumMod val="9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9" name="TextBox 28">
            <a:extLst>
              <a:ext uri="{FF2B5EF4-FFF2-40B4-BE49-F238E27FC236}">
                <a16:creationId xmlns:a16="http://schemas.microsoft.com/office/drawing/2014/main" id="{4767FD6E-F74A-ED16-FE11-E6EFA752B6FC}"/>
              </a:ext>
            </a:extLst>
          </p:cNvPr>
          <p:cNvSpPr txBox="1"/>
          <p:nvPr/>
        </p:nvSpPr>
        <p:spPr>
          <a:xfrm>
            <a:off x="9115471" y="5027792"/>
            <a:ext cx="2092239" cy="253916"/>
          </a:xfrm>
          <a:prstGeom prst="rect">
            <a:avLst/>
          </a:prstGeom>
          <a:noFill/>
        </p:spPr>
        <p:txBody>
          <a:bodyPr wrap="none" rtlCol="0">
            <a:spAutoFit/>
          </a:bodyPr>
          <a:lstStyle/>
          <a:p>
            <a:r>
              <a:rPr lang="en-US" altLang="ko-KR" sz="1050" dirty="0">
                <a:solidFill>
                  <a:schemeClr val="bg1"/>
                </a:solidFill>
              </a:rPr>
              <a:t>Additional Branch : On Process</a:t>
            </a:r>
            <a:endParaRPr lang="en-TH" sz="1050" dirty="0">
              <a:solidFill>
                <a:schemeClr val="bg1"/>
              </a:solidFill>
            </a:endParaRPr>
          </a:p>
        </p:txBody>
      </p:sp>
    </p:spTree>
    <p:extLst>
      <p:ext uri="{BB962C8B-B14F-4D97-AF65-F5344CB8AC3E}">
        <p14:creationId xmlns:p14="http://schemas.microsoft.com/office/powerpoint/2010/main" val="6430950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F058F2-7E8B-34E6-E0C7-5750817802F9}"/>
              </a:ext>
            </a:extLst>
          </p:cNvPr>
          <p:cNvPicPr>
            <a:picLocks noChangeAspect="1"/>
          </p:cNvPicPr>
          <p:nvPr/>
        </p:nvPicPr>
        <p:blipFill>
          <a:blip r:embed="rId3"/>
          <a:stretch>
            <a:fillRect/>
          </a:stretch>
        </p:blipFill>
        <p:spPr>
          <a:xfrm>
            <a:off x="4863548" y="0"/>
            <a:ext cx="7328452" cy="6871290"/>
          </a:xfrm>
          <a:prstGeom prst="rect">
            <a:avLst/>
          </a:prstGeom>
        </p:spPr>
      </p:pic>
      <p:sp>
        <p:nvSpPr>
          <p:cNvPr id="11" name="Rectangle 10">
            <a:extLst>
              <a:ext uri="{FF2B5EF4-FFF2-40B4-BE49-F238E27FC236}">
                <a16:creationId xmlns:a16="http://schemas.microsoft.com/office/drawing/2014/main" id="{6F62F204-8036-1550-C313-B2FC1DBA4F17}"/>
              </a:ext>
            </a:extLst>
          </p:cNvPr>
          <p:cNvSpPr/>
          <p:nvPr/>
        </p:nvSpPr>
        <p:spPr>
          <a:xfrm>
            <a:off x="225285" y="717193"/>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3" name="TextBox 2">
            <a:extLst>
              <a:ext uri="{FF2B5EF4-FFF2-40B4-BE49-F238E27FC236}">
                <a16:creationId xmlns:a16="http://schemas.microsoft.com/office/drawing/2014/main" id="{B8E045A4-1D1D-ABFA-8A3F-290C039838F2}"/>
              </a:ext>
            </a:extLst>
          </p:cNvPr>
          <p:cNvSpPr txBox="1"/>
          <p:nvPr/>
        </p:nvSpPr>
        <p:spPr>
          <a:xfrm>
            <a:off x="595341" y="160470"/>
            <a:ext cx="4547889" cy="461665"/>
          </a:xfrm>
          <a:prstGeom prst="rect">
            <a:avLst/>
          </a:prstGeom>
          <a:noFill/>
        </p:spPr>
        <p:txBody>
          <a:bodyPr wrap="square">
            <a:spAutoFit/>
          </a:bodyPr>
          <a:lstStyle/>
          <a:p>
            <a:r>
              <a:rPr lang="en-US" altLang="ko-KR" sz="2400" b="1" dirty="0">
                <a:solidFill>
                  <a:schemeClr val="bg1">
                    <a:lumMod val="50000"/>
                  </a:schemeClr>
                </a:solidFill>
                <a:latin typeface="Century Gothic" panose="020B0502020202020204" pitchFamily="34" charset="0"/>
                <a:cs typeface="Arial" panose="020B0604020202020204" pitchFamily="34" charset="0"/>
              </a:rPr>
              <a:t>About</a:t>
            </a:r>
            <a:r>
              <a:rPr lang="en-US" altLang="ko-KR" sz="2400" b="1" dirty="0">
                <a:solidFill>
                  <a:srgbClr val="00B0F0"/>
                </a:solidFill>
                <a:latin typeface="Century Gothic" panose="020B0502020202020204" pitchFamily="34" charset="0"/>
                <a:cs typeface="Arial" panose="020B0604020202020204" pitchFamily="34" charset="0"/>
              </a:rPr>
              <a:t> Organization  </a:t>
            </a:r>
          </a:p>
        </p:txBody>
      </p:sp>
      <p:pic>
        <p:nvPicPr>
          <p:cNvPr id="14" name="Picture 13">
            <a:extLst>
              <a:ext uri="{FF2B5EF4-FFF2-40B4-BE49-F238E27FC236}">
                <a16:creationId xmlns:a16="http://schemas.microsoft.com/office/drawing/2014/main" id="{B6BDADD1-6115-74EC-1C39-761F58327CD1}"/>
              </a:ext>
            </a:extLst>
          </p:cNvPr>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786164" y="2868072"/>
            <a:ext cx="281177" cy="290284"/>
          </a:xfrm>
          <a:prstGeom prst="rect">
            <a:avLst/>
          </a:prstGeom>
        </p:spPr>
      </p:pic>
      <p:pic>
        <p:nvPicPr>
          <p:cNvPr id="20" name="Picture 19">
            <a:extLst>
              <a:ext uri="{FF2B5EF4-FFF2-40B4-BE49-F238E27FC236}">
                <a16:creationId xmlns:a16="http://schemas.microsoft.com/office/drawing/2014/main" id="{D1672059-8647-331A-BDD1-F94F4FFE84EE}"/>
              </a:ext>
            </a:extLst>
          </p:cNvPr>
          <p:cNvPicPr>
            <a:picLocks noChangeAspect="1"/>
          </p:cNvPicPr>
          <p:nvPr/>
        </p:nvPicPr>
        <p:blipFill>
          <a:blip r:embed="rId5">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731459" y="3596432"/>
            <a:ext cx="281177" cy="290284"/>
          </a:xfrm>
          <a:prstGeom prst="rect">
            <a:avLst/>
          </a:prstGeom>
        </p:spPr>
      </p:pic>
      <p:grpSp>
        <p:nvGrpSpPr>
          <p:cNvPr id="30" name="Group 29">
            <a:extLst>
              <a:ext uri="{FF2B5EF4-FFF2-40B4-BE49-F238E27FC236}">
                <a16:creationId xmlns:a16="http://schemas.microsoft.com/office/drawing/2014/main" id="{A57CFC9E-FB6E-FA4B-1937-0D0CC7FAB824}"/>
              </a:ext>
            </a:extLst>
          </p:cNvPr>
          <p:cNvGrpSpPr/>
          <p:nvPr/>
        </p:nvGrpSpPr>
        <p:grpSpPr>
          <a:xfrm>
            <a:off x="731459" y="3243530"/>
            <a:ext cx="284956" cy="269729"/>
            <a:chOff x="731024" y="2829656"/>
            <a:chExt cx="364838" cy="371660"/>
          </a:xfrm>
        </p:grpSpPr>
        <p:pic>
          <p:nvPicPr>
            <p:cNvPr id="16" name="Picture 15">
              <a:extLst>
                <a:ext uri="{FF2B5EF4-FFF2-40B4-BE49-F238E27FC236}">
                  <a16:creationId xmlns:a16="http://schemas.microsoft.com/office/drawing/2014/main" id="{DF36002C-7297-03B3-FA11-C9D5C4C1BF0E}"/>
                </a:ext>
              </a:extLst>
            </p:cNvPr>
            <p:cNvPicPr>
              <a:picLocks noChangeAspect="1"/>
            </p:cNvPicPr>
            <p:nvPr/>
          </p:nvPicPr>
          <p:blipFill>
            <a:blip r:embed="rId6">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731024" y="2829656"/>
              <a:ext cx="360000" cy="371660"/>
            </a:xfrm>
            <a:prstGeom prst="rect">
              <a:avLst/>
            </a:prstGeom>
          </p:spPr>
        </p:pic>
        <p:pic>
          <p:nvPicPr>
            <p:cNvPr id="24" name="Picture 23">
              <a:extLst>
                <a:ext uri="{FF2B5EF4-FFF2-40B4-BE49-F238E27FC236}">
                  <a16:creationId xmlns:a16="http://schemas.microsoft.com/office/drawing/2014/main" id="{A0AE7A0C-D765-C20A-2FD7-B841579E85F2}"/>
                </a:ext>
              </a:extLst>
            </p:cNvPr>
            <p:cNvPicPr>
              <a:picLocks noChangeAspect="1"/>
            </p:cNvPicPr>
            <p:nvPr/>
          </p:nvPicPr>
          <p:blipFill>
            <a:blip r:embed="rId7">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985582" y="2923451"/>
              <a:ext cx="110280" cy="113852"/>
            </a:xfrm>
            <a:prstGeom prst="rect">
              <a:avLst/>
            </a:prstGeom>
          </p:spPr>
        </p:pic>
      </p:grpSp>
      <p:pic>
        <p:nvPicPr>
          <p:cNvPr id="25" name="Picture 24">
            <a:extLst>
              <a:ext uri="{FF2B5EF4-FFF2-40B4-BE49-F238E27FC236}">
                <a16:creationId xmlns:a16="http://schemas.microsoft.com/office/drawing/2014/main" id="{05EC3529-78E6-D8B3-394E-1281CE016CDA}"/>
              </a:ext>
            </a:extLst>
          </p:cNvPr>
          <p:cNvPicPr>
            <a:picLocks noChangeAspect="1"/>
          </p:cNvPicPr>
          <p:nvPr/>
        </p:nvPicPr>
        <p:blipFill>
          <a:blip r:embed="rId6">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731459" y="3947836"/>
            <a:ext cx="281177" cy="290284"/>
          </a:xfrm>
          <a:prstGeom prst="rect">
            <a:avLst/>
          </a:prstGeom>
        </p:spPr>
      </p:pic>
      <p:sp>
        <p:nvSpPr>
          <p:cNvPr id="27" name="TextBox 26">
            <a:extLst>
              <a:ext uri="{FF2B5EF4-FFF2-40B4-BE49-F238E27FC236}">
                <a16:creationId xmlns:a16="http://schemas.microsoft.com/office/drawing/2014/main" id="{C6E897E7-71B8-8503-37BE-B8351A97481F}"/>
              </a:ext>
            </a:extLst>
          </p:cNvPr>
          <p:cNvSpPr txBox="1"/>
          <p:nvPr/>
        </p:nvSpPr>
        <p:spPr>
          <a:xfrm>
            <a:off x="1108476" y="2231130"/>
            <a:ext cx="3210987"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4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WORKFORCE STRUCTURE  </a:t>
            </a:r>
            <a:endParaRPr kumimoji="0" lang="en-US" altLang="ko-KR" sz="1400" b="1" i="0" u="none" strike="noStrike" kern="1200" cap="none"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29" name="TextBox 28">
            <a:extLst>
              <a:ext uri="{FF2B5EF4-FFF2-40B4-BE49-F238E27FC236}">
                <a16:creationId xmlns:a16="http://schemas.microsoft.com/office/drawing/2014/main" id="{8F49E17E-D515-EEF5-4685-8F50C5B26104}"/>
              </a:ext>
            </a:extLst>
          </p:cNvPr>
          <p:cNvSpPr txBox="1"/>
          <p:nvPr/>
        </p:nvSpPr>
        <p:spPr>
          <a:xfrm>
            <a:off x="534609" y="895797"/>
            <a:ext cx="11097728" cy="821892"/>
          </a:xfrm>
          <a:prstGeom prst="rect">
            <a:avLst/>
          </a:prstGeom>
          <a:noFill/>
          <a:ln>
            <a:noFill/>
          </a:ln>
        </p:spPr>
        <p:txBody>
          <a:bodyPr wrap="square">
            <a:spAutoFit/>
          </a:bodyPr>
          <a:lstStyle>
            <a:defPPr>
              <a:defRPr lang="ko-KR"/>
            </a:defPPr>
            <a:lvl1pPr marR="0" lvl="0" indent="0" fontAlgn="auto" latinLnBrk="0">
              <a:spcBef>
                <a:spcPts val="600"/>
              </a:spcBef>
              <a:spcAft>
                <a:spcPts val="0"/>
              </a:spcAft>
              <a:buClrTx/>
              <a:buSzTx/>
              <a:buFontTx/>
              <a:buNone/>
              <a:tabLst/>
              <a:defRPr sz="80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pPr>
              <a:lnSpc>
                <a:spcPct val="150000"/>
              </a:lnSpc>
            </a:pPr>
            <a:r>
              <a:rPr lang="en-TH" sz="1100" dirty="0">
                <a:solidFill>
                  <a:schemeClr val="tx1">
                    <a:lumMod val="65000"/>
                    <a:lumOff val="35000"/>
                  </a:schemeClr>
                </a:solidFill>
              </a:rPr>
              <a:t>The Bluestone entity consists of consultants and technical personnel from Korea and South East Countries. The synergy arising from the collaboration between these different regions is the cornerstone of Bluestone's strength and serves as the driving force behind the successful execution of projects, ultimately ensuring customer satisfaction. </a:t>
            </a:r>
          </a:p>
        </p:txBody>
      </p:sp>
      <p:sp>
        <p:nvSpPr>
          <p:cNvPr id="33" name="TextBox 32">
            <a:extLst>
              <a:ext uri="{FF2B5EF4-FFF2-40B4-BE49-F238E27FC236}">
                <a16:creationId xmlns:a16="http://schemas.microsoft.com/office/drawing/2014/main" id="{C8D349AC-142E-EA9C-F1B7-A9BBBF42012C}"/>
              </a:ext>
            </a:extLst>
          </p:cNvPr>
          <p:cNvSpPr txBox="1"/>
          <p:nvPr/>
        </p:nvSpPr>
        <p:spPr>
          <a:xfrm>
            <a:off x="1129627" y="2903341"/>
            <a:ext cx="1579781" cy="276999"/>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200"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Management  </a:t>
            </a:r>
            <a:endParaRPr kumimoji="0" lang="en-US" altLang="ko-KR" sz="1200" b="0" i="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4" name="TextBox 33">
            <a:extLst>
              <a:ext uri="{FF2B5EF4-FFF2-40B4-BE49-F238E27FC236}">
                <a16:creationId xmlns:a16="http://schemas.microsoft.com/office/drawing/2014/main" id="{30D6001B-1BA3-7753-CAA4-8484BA0899FC}"/>
              </a:ext>
            </a:extLst>
          </p:cNvPr>
          <p:cNvSpPr txBox="1"/>
          <p:nvPr/>
        </p:nvSpPr>
        <p:spPr>
          <a:xfrm>
            <a:off x="1129627" y="3262978"/>
            <a:ext cx="1579781" cy="276999"/>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200"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Developer   </a:t>
            </a:r>
            <a:endParaRPr kumimoji="0" lang="en-US" altLang="ko-KR" sz="1200" b="0" i="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5" name="TextBox 34">
            <a:extLst>
              <a:ext uri="{FF2B5EF4-FFF2-40B4-BE49-F238E27FC236}">
                <a16:creationId xmlns:a16="http://schemas.microsoft.com/office/drawing/2014/main" id="{2D2FE88A-357E-91FC-6059-A6B0FAE06F74}"/>
              </a:ext>
            </a:extLst>
          </p:cNvPr>
          <p:cNvSpPr txBox="1"/>
          <p:nvPr/>
        </p:nvSpPr>
        <p:spPr>
          <a:xfrm>
            <a:off x="1129627" y="3634938"/>
            <a:ext cx="1579781" cy="276999"/>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200"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Consultant &amp; QA   </a:t>
            </a:r>
            <a:endParaRPr kumimoji="0" lang="en-US" altLang="ko-KR" sz="1200" b="0" i="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6" name="TextBox 35">
            <a:extLst>
              <a:ext uri="{FF2B5EF4-FFF2-40B4-BE49-F238E27FC236}">
                <a16:creationId xmlns:a16="http://schemas.microsoft.com/office/drawing/2014/main" id="{0170114F-6416-5F02-4FDB-0E43EBDD0DD5}"/>
              </a:ext>
            </a:extLst>
          </p:cNvPr>
          <p:cNvSpPr txBox="1"/>
          <p:nvPr/>
        </p:nvSpPr>
        <p:spPr>
          <a:xfrm>
            <a:off x="1129627" y="4007288"/>
            <a:ext cx="1579781" cy="276999"/>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200"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Support &amp; Admin </a:t>
            </a:r>
            <a:endParaRPr kumimoji="0" lang="en-US" altLang="ko-KR" sz="1200" b="0" i="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7" name="TextBox 36">
            <a:extLst>
              <a:ext uri="{FF2B5EF4-FFF2-40B4-BE49-F238E27FC236}">
                <a16:creationId xmlns:a16="http://schemas.microsoft.com/office/drawing/2014/main" id="{A6BCD46E-F9A3-4025-38B5-BC6F80C2CDE7}"/>
              </a:ext>
            </a:extLst>
          </p:cNvPr>
          <p:cNvSpPr txBox="1"/>
          <p:nvPr/>
        </p:nvSpPr>
        <p:spPr>
          <a:xfrm>
            <a:off x="2843516" y="2905816"/>
            <a:ext cx="540000" cy="276999"/>
          </a:xfrm>
          <a:prstGeom prst="rect">
            <a:avLst/>
          </a:prstGeom>
          <a:noFill/>
          <a:ln>
            <a:noFill/>
          </a:ln>
        </p:spPr>
        <p:txBody>
          <a:bodyPr wrap="square">
            <a:spAutoFit/>
          </a:bodyPr>
          <a:lstStyle/>
          <a:p>
            <a:pPr marL="0" marR="0" lvl="0" indent="0" algn="r" defTabSz="914400" rtl="0" eaLnBrk="1" fontAlgn="auto" latinLnBrk="0" hangingPunct="1">
              <a:spcBef>
                <a:spcPts val="600"/>
              </a:spcBef>
              <a:spcAft>
                <a:spcPts val="0"/>
              </a:spcAft>
              <a:buClrTx/>
              <a:buSzTx/>
              <a:buFontTx/>
              <a:buNone/>
              <a:tabLst/>
              <a:defRPr/>
            </a:pPr>
            <a:r>
              <a:rPr lang="en-US" altLang="ko-KR" sz="12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3  </a:t>
            </a:r>
            <a:endParaRPr kumimoji="0" lang="en-US" altLang="ko-KR" sz="1200" b="1" i="0" u="none" strike="noStrike" kern="1200" cap="none" spc="0"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8" name="TextBox 37">
            <a:extLst>
              <a:ext uri="{FF2B5EF4-FFF2-40B4-BE49-F238E27FC236}">
                <a16:creationId xmlns:a16="http://schemas.microsoft.com/office/drawing/2014/main" id="{9FE07A18-4DCA-EC1C-663A-D261FC22E40A}"/>
              </a:ext>
            </a:extLst>
          </p:cNvPr>
          <p:cNvSpPr txBox="1"/>
          <p:nvPr/>
        </p:nvSpPr>
        <p:spPr>
          <a:xfrm>
            <a:off x="2843516" y="3274702"/>
            <a:ext cx="540000" cy="276999"/>
          </a:xfrm>
          <a:prstGeom prst="rect">
            <a:avLst/>
          </a:prstGeom>
          <a:noFill/>
          <a:ln>
            <a:noFill/>
          </a:ln>
        </p:spPr>
        <p:txBody>
          <a:bodyPr wrap="square">
            <a:spAutoFit/>
          </a:bodyPr>
          <a:lstStyle/>
          <a:p>
            <a:pPr marL="0" marR="0" lvl="0" indent="0" algn="r" defTabSz="914400" rtl="0" eaLnBrk="1" fontAlgn="auto" latinLnBrk="0" hangingPunct="1">
              <a:spcBef>
                <a:spcPts val="600"/>
              </a:spcBef>
              <a:spcAft>
                <a:spcPts val="0"/>
              </a:spcAft>
              <a:buClrTx/>
              <a:buSzTx/>
              <a:buFontTx/>
              <a:buNone/>
              <a:tabLst/>
              <a:defRPr/>
            </a:pPr>
            <a:r>
              <a:rPr lang="en-US" altLang="ko-KR" sz="12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47   </a:t>
            </a:r>
            <a:endParaRPr kumimoji="0" lang="en-US" altLang="ko-KR" sz="1200" b="1"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9" name="TextBox 38">
            <a:extLst>
              <a:ext uri="{FF2B5EF4-FFF2-40B4-BE49-F238E27FC236}">
                <a16:creationId xmlns:a16="http://schemas.microsoft.com/office/drawing/2014/main" id="{54222A8F-9D22-6C7B-B0F7-9AC4888F026C}"/>
              </a:ext>
            </a:extLst>
          </p:cNvPr>
          <p:cNvSpPr txBox="1"/>
          <p:nvPr/>
        </p:nvSpPr>
        <p:spPr>
          <a:xfrm>
            <a:off x="2843516" y="3637413"/>
            <a:ext cx="540000" cy="276999"/>
          </a:xfrm>
          <a:prstGeom prst="rect">
            <a:avLst/>
          </a:prstGeom>
          <a:noFill/>
          <a:ln>
            <a:noFill/>
          </a:ln>
        </p:spPr>
        <p:txBody>
          <a:bodyPr wrap="square">
            <a:spAutoFit/>
          </a:bodyPr>
          <a:lstStyle/>
          <a:p>
            <a:pPr marL="0" marR="0" lvl="0" indent="0" algn="r" defTabSz="914400" rtl="0" eaLnBrk="1" fontAlgn="auto" latinLnBrk="0" hangingPunct="1">
              <a:spcBef>
                <a:spcPts val="600"/>
              </a:spcBef>
              <a:spcAft>
                <a:spcPts val="0"/>
              </a:spcAft>
              <a:buClrTx/>
              <a:buSzTx/>
              <a:buFontTx/>
              <a:buNone/>
              <a:tabLst/>
              <a:defRPr/>
            </a:pPr>
            <a:r>
              <a:rPr lang="en-US" altLang="ko-KR" sz="12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12   </a:t>
            </a:r>
            <a:endParaRPr kumimoji="0" lang="en-US" altLang="ko-KR" sz="1200" b="1" i="0" u="none" strike="noStrike" kern="1200" cap="none" spc="0"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40" name="TextBox 39">
            <a:extLst>
              <a:ext uri="{FF2B5EF4-FFF2-40B4-BE49-F238E27FC236}">
                <a16:creationId xmlns:a16="http://schemas.microsoft.com/office/drawing/2014/main" id="{C1BAD3B0-4510-41E9-26BD-F64819EFACD3}"/>
              </a:ext>
            </a:extLst>
          </p:cNvPr>
          <p:cNvSpPr txBox="1"/>
          <p:nvPr/>
        </p:nvSpPr>
        <p:spPr>
          <a:xfrm>
            <a:off x="2843516" y="4001948"/>
            <a:ext cx="540000" cy="276999"/>
          </a:xfrm>
          <a:prstGeom prst="rect">
            <a:avLst/>
          </a:prstGeom>
          <a:noFill/>
          <a:ln>
            <a:noFill/>
          </a:ln>
        </p:spPr>
        <p:txBody>
          <a:bodyPr wrap="square">
            <a:spAutoFit/>
          </a:bodyPr>
          <a:lstStyle/>
          <a:p>
            <a:pPr marL="0" marR="0" lvl="0" indent="0" algn="r" defTabSz="914400" rtl="0" eaLnBrk="1" fontAlgn="auto" latinLnBrk="0" hangingPunct="1">
              <a:spcBef>
                <a:spcPts val="600"/>
              </a:spcBef>
              <a:spcAft>
                <a:spcPts val="0"/>
              </a:spcAft>
              <a:buClrTx/>
              <a:buSzTx/>
              <a:buFontTx/>
              <a:buNone/>
              <a:tabLst/>
              <a:defRPr/>
            </a:pPr>
            <a:r>
              <a:rPr lang="en-US" altLang="ko-KR" sz="12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8</a:t>
            </a:r>
            <a:endParaRPr kumimoji="0" lang="en-US" altLang="ko-KR" sz="1200" b="1" i="0" u="none" strike="noStrike" kern="1200" cap="none" spc="0"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grpSp>
        <p:nvGrpSpPr>
          <p:cNvPr id="50" name="Group 49">
            <a:extLst>
              <a:ext uri="{FF2B5EF4-FFF2-40B4-BE49-F238E27FC236}">
                <a16:creationId xmlns:a16="http://schemas.microsoft.com/office/drawing/2014/main" id="{754548ED-AFA1-26E1-0A11-5B93D8500CDD}"/>
              </a:ext>
            </a:extLst>
          </p:cNvPr>
          <p:cNvGrpSpPr/>
          <p:nvPr/>
        </p:nvGrpSpPr>
        <p:grpSpPr>
          <a:xfrm>
            <a:off x="4071968" y="1897486"/>
            <a:ext cx="4175236" cy="3265414"/>
            <a:chOff x="2943085" y="1686366"/>
            <a:chExt cx="3410041" cy="2543624"/>
          </a:xfrm>
        </p:grpSpPr>
        <p:graphicFrame>
          <p:nvGraphicFramePr>
            <p:cNvPr id="44" name="Chart 43">
              <a:extLst>
                <a:ext uri="{FF2B5EF4-FFF2-40B4-BE49-F238E27FC236}">
                  <a16:creationId xmlns:a16="http://schemas.microsoft.com/office/drawing/2014/main" id="{34FF4F90-5778-A7E1-7CE0-4B3379CEF9EB}"/>
                </a:ext>
              </a:extLst>
            </p:cNvPr>
            <p:cNvGraphicFramePr>
              <a:graphicFrameLocks/>
            </p:cNvGraphicFramePr>
            <p:nvPr>
              <p:extLst>
                <p:ext uri="{D42A27DB-BD31-4B8C-83A1-F6EECF244321}">
                  <p14:modId xmlns:p14="http://schemas.microsoft.com/office/powerpoint/2010/main" val="1081242519"/>
                </p:ext>
              </p:extLst>
            </p:nvPr>
          </p:nvGraphicFramePr>
          <p:xfrm>
            <a:off x="2943085" y="1686366"/>
            <a:ext cx="3410041" cy="2543624"/>
          </p:xfrm>
          <a:graphic>
            <a:graphicData uri="http://schemas.openxmlformats.org/drawingml/2006/chart">
              <c:chart xmlns:c="http://schemas.openxmlformats.org/drawingml/2006/chart" xmlns:r="http://schemas.openxmlformats.org/officeDocument/2006/relationships" r:id="rId8"/>
            </a:graphicData>
          </a:graphic>
        </p:graphicFrame>
        <p:sp>
          <p:nvSpPr>
            <p:cNvPr id="45" name="TextBox 44">
              <a:extLst>
                <a:ext uri="{FF2B5EF4-FFF2-40B4-BE49-F238E27FC236}">
                  <a16:creationId xmlns:a16="http://schemas.microsoft.com/office/drawing/2014/main" id="{966BD66B-9043-00AE-D98F-AD8D59F9CE17}"/>
                </a:ext>
              </a:extLst>
            </p:cNvPr>
            <p:cNvSpPr txBox="1"/>
            <p:nvPr/>
          </p:nvSpPr>
          <p:spPr>
            <a:xfrm>
              <a:off x="5277251" y="2691654"/>
              <a:ext cx="861355" cy="43181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Java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42%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46" name="TextBox 45">
              <a:extLst>
                <a:ext uri="{FF2B5EF4-FFF2-40B4-BE49-F238E27FC236}">
                  <a16:creationId xmlns:a16="http://schemas.microsoft.com/office/drawing/2014/main" id="{FBE7EB9E-0A0A-AAD4-1A04-58D1223EBBFE}"/>
                </a:ext>
              </a:extLst>
            </p:cNvPr>
            <p:cNvSpPr txBox="1"/>
            <p:nvPr/>
          </p:nvSpPr>
          <p:spPr>
            <a:xfrm>
              <a:off x="4026184" y="1993321"/>
              <a:ext cx="861355" cy="43181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Other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15%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47" name="TextBox 46">
              <a:extLst>
                <a:ext uri="{FF2B5EF4-FFF2-40B4-BE49-F238E27FC236}">
                  <a16:creationId xmlns:a16="http://schemas.microsoft.com/office/drawing/2014/main" id="{BF0F4728-7051-1AFF-3701-C442BFC53B7C}"/>
                </a:ext>
              </a:extLst>
            </p:cNvPr>
            <p:cNvSpPr txBox="1"/>
            <p:nvPr/>
          </p:nvSpPr>
          <p:spPr>
            <a:xfrm>
              <a:off x="4274412" y="3574162"/>
              <a:ext cx="861355" cy="43181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Angular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21%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48" name="TextBox 47">
              <a:extLst>
                <a:ext uri="{FF2B5EF4-FFF2-40B4-BE49-F238E27FC236}">
                  <a16:creationId xmlns:a16="http://schemas.microsoft.com/office/drawing/2014/main" id="{52682086-4CFF-0EBA-1633-39D0234062D2}"/>
                </a:ext>
              </a:extLst>
            </p:cNvPr>
            <p:cNvSpPr txBox="1"/>
            <p:nvPr/>
          </p:nvSpPr>
          <p:spPr>
            <a:xfrm>
              <a:off x="3553252" y="3029499"/>
              <a:ext cx="861355" cy="43181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React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11%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49" name="TextBox 48">
              <a:extLst>
                <a:ext uri="{FF2B5EF4-FFF2-40B4-BE49-F238E27FC236}">
                  <a16:creationId xmlns:a16="http://schemas.microsoft.com/office/drawing/2014/main" id="{FC5BDE84-C61C-E804-815C-9BE283454ED9}"/>
                </a:ext>
              </a:extLst>
            </p:cNvPr>
            <p:cNvSpPr txBox="1"/>
            <p:nvPr/>
          </p:nvSpPr>
          <p:spPr>
            <a:xfrm>
              <a:off x="3543332" y="2511410"/>
              <a:ext cx="861355" cy="43181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tx1">
                      <a:lumMod val="85000"/>
                      <a:lumOff val="1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Python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tx1">
                      <a:lumMod val="85000"/>
                      <a:lumOff val="1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11%  </a:t>
              </a:r>
              <a:endParaRPr kumimoji="0" lang="en-US" altLang="ko-KR" sz="1050" b="0" i="0" u="none" strike="noStrike" kern="1200" cap="none" spc="0" normalizeH="0" baseline="0" noProof="0" dirty="0">
                <a:ln>
                  <a:noFill/>
                </a:ln>
                <a:solidFill>
                  <a:schemeClr val="tx1">
                    <a:lumMod val="85000"/>
                    <a:lumOff val="1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grpSp>
      <p:sp>
        <p:nvSpPr>
          <p:cNvPr id="52" name="TextBox 51">
            <a:extLst>
              <a:ext uri="{FF2B5EF4-FFF2-40B4-BE49-F238E27FC236}">
                <a16:creationId xmlns:a16="http://schemas.microsoft.com/office/drawing/2014/main" id="{55CB3619-FD22-07C3-CABE-DE5A127D099C}"/>
              </a:ext>
            </a:extLst>
          </p:cNvPr>
          <p:cNvSpPr txBox="1"/>
          <p:nvPr/>
        </p:nvSpPr>
        <p:spPr>
          <a:xfrm>
            <a:off x="2091576" y="4542824"/>
            <a:ext cx="1579781" cy="276999"/>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200" b="1"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Total </a:t>
            </a:r>
            <a:endParaRPr kumimoji="0" lang="en-US" altLang="ko-KR" sz="1200" b="1" i="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53" name="TextBox 52">
            <a:extLst>
              <a:ext uri="{FF2B5EF4-FFF2-40B4-BE49-F238E27FC236}">
                <a16:creationId xmlns:a16="http://schemas.microsoft.com/office/drawing/2014/main" id="{6FCF1018-5AFB-2D87-A959-61FEEE108351}"/>
              </a:ext>
            </a:extLst>
          </p:cNvPr>
          <p:cNvSpPr txBox="1"/>
          <p:nvPr/>
        </p:nvSpPr>
        <p:spPr>
          <a:xfrm>
            <a:off x="2843516" y="4540370"/>
            <a:ext cx="540000" cy="276999"/>
          </a:xfrm>
          <a:prstGeom prst="rect">
            <a:avLst/>
          </a:prstGeom>
          <a:noFill/>
          <a:ln>
            <a:noFill/>
          </a:ln>
        </p:spPr>
        <p:txBody>
          <a:bodyPr wrap="square">
            <a:spAutoFit/>
          </a:bodyPr>
          <a:lstStyle/>
          <a:p>
            <a:pPr marL="0" marR="0" lvl="0" indent="0" algn="r" defTabSz="914400" rtl="0" eaLnBrk="1" fontAlgn="auto" latinLnBrk="0" hangingPunct="1">
              <a:spcBef>
                <a:spcPts val="600"/>
              </a:spcBef>
              <a:spcAft>
                <a:spcPts val="0"/>
              </a:spcAft>
              <a:buClrTx/>
              <a:buSzTx/>
              <a:buFontTx/>
              <a:buNone/>
              <a:tabLst/>
              <a:defRPr/>
            </a:pPr>
            <a:r>
              <a:rPr lang="en-US" altLang="ko-KR" sz="12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70   </a:t>
            </a:r>
            <a:endParaRPr kumimoji="0" lang="en-US" altLang="ko-KR" sz="1200" b="1" i="0" u="none" strike="noStrike" kern="1200" cap="none" spc="0"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grpSp>
        <p:nvGrpSpPr>
          <p:cNvPr id="59" name="Group 58">
            <a:extLst>
              <a:ext uri="{FF2B5EF4-FFF2-40B4-BE49-F238E27FC236}">
                <a16:creationId xmlns:a16="http://schemas.microsoft.com/office/drawing/2014/main" id="{7AE9C9BB-C89E-B78A-D136-91F975EC7421}"/>
              </a:ext>
            </a:extLst>
          </p:cNvPr>
          <p:cNvGrpSpPr/>
          <p:nvPr/>
        </p:nvGrpSpPr>
        <p:grpSpPr>
          <a:xfrm>
            <a:off x="8247762" y="1827625"/>
            <a:ext cx="3549888" cy="3436143"/>
            <a:chOff x="2849079" y="4216541"/>
            <a:chExt cx="3370514" cy="2348875"/>
          </a:xfrm>
        </p:grpSpPr>
        <p:graphicFrame>
          <p:nvGraphicFramePr>
            <p:cNvPr id="51" name="Chart 50">
              <a:extLst>
                <a:ext uri="{FF2B5EF4-FFF2-40B4-BE49-F238E27FC236}">
                  <a16:creationId xmlns:a16="http://schemas.microsoft.com/office/drawing/2014/main" id="{6E2385C9-C295-C4B0-D8BB-51F97BF39DFA}"/>
                </a:ext>
              </a:extLst>
            </p:cNvPr>
            <p:cNvGraphicFramePr>
              <a:graphicFrameLocks/>
            </p:cNvGraphicFramePr>
            <p:nvPr>
              <p:extLst>
                <p:ext uri="{D42A27DB-BD31-4B8C-83A1-F6EECF244321}">
                  <p14:modId xmlns:p14="http://schemas.microsoft.com/office/powerpoint/2010/main" val="1484155071"/>
                </p:ext>
              </p:extLst>
            </p:nvPr>
          </p:nvGraphicFramePr>
          <p:xfrm>
            <a:off x="2849079" y="4216541"/>
            <a:ext cx="3370514" cy="2348875"/>
          </p:xfrm>
          <a:graphic>
            <a:graphicData uri="http://schemas.openxmlformats.org/drawingml/2006/chart">
              <c:chart xmlns:c="http://schemas.openxmlformats.org/drawingml/2006/chart" xmlns:r="http://schemas.openxmlformats.org/officeDocument/2006/relationships" r:id="rId9"/>
            </a:graphicData>
          </a:graphic>
        </p:graphicFrame>
        <p:sp>
          <p:nvSpPr>
            <p:cNvPr id="55" name="TextBox 54">
              <a:extLst>
                <a:ext uri="{FF2B5EF4-FFF2-40B4-BE49-F238E27FC236}">
                  <a16:creationId xmlns:a16="http://schemas.microsoft.com/office/drawing/2014/main" id="{0F6D74B3-14CA-BD77-D4B3-D8EB261F71D6}"/>
                </a:ext>
              </a:extLst>
            </p:cNvPr>
            <p:cNvSpPr txBox="1"/>
            <p:nvPr/>
          </p:nvSpPr>
          <p:spPr>
            <a:xfrm>
              <a:off x="3781898" y="5963614"/>
              <a:ext cx="1039879" cy="447078"/>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Korean &amp; English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7%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56" name="TextBox 55">
              <a:extLst>
                <a:ext uri="{FF2B5EF4-FFF2-40B4-BE49-F238E27FC236}">
                  <a16:creationId xmlns:a16="http://schemas.microsoft.com/office/drawing/2014/main" id="{B661C0E3-C3A9-F875-65F0-55B4EF09AA55}"/>
                </a:ext>
              </a:extLst>
            </p:cNvPr>
            <p:cNvSpPr txBox="1"/>
            <p:nvPr/>
          </p:nvSpPr>
          <p:spPr>
            <a:xfrm>
              <a:off x="5308425" y="5198044"/>
              <a:ext cx="829954" cy="33662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English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52%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57" name="TextBox 56">
              <a:extLst>
                <a:ext uri="{FF2B5EF4-FFF2-40B4-BE49-F238E27FC236}">
                  <a16:creationId xmlns:a16="http://schemas.microsoft.com/office/drawing/2014/main" id="{7F401B60-ACE5-360C-D1E5-9582C92C778A}"/>
                </a:ext>
              </a:extLst>
            </p:cNvPr>
            <p:cNvSpPr txBox="1"/>
            <p:nvPr/>
          </p:nvSpPr>
          <p:spPr>
            <a:xfrm>
              <a:off x="3704382" y="4545236"/>
              <a:ext cx="829954" cy="33662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Local  </a:t>
              </a:r>
            </a:p>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40%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58" name="TextBox 57">
              <a:extLst>
                <a:ext uri="{FF2B5EF4-FFF2-40B4-BE49-F238E27FC236}">
                  <a16:creationId xmlns:a16="http://schemas.microsoft.com/office/drawing/2014/main" id="{7BF7AE49-79F7-9AF4-A29E-B3D71DD7CD4A}"/>
                </a:ext>
              </a:extLst>
            </p:cNvPr>
            <p:cNvSpPr txBox="1"/>
            <p:nvPr/>
          </p:nvSpPr>
          <p:spPr>
            <a:xfrm>
              <a:off x="4361701" y="6325564"/>
              <a:ext cx="873063" cy="173572"/>
            </a:xfrm>
            <a:prstGeom prst="rect">
              <a:avLst/>
            </a:prstGeom>
            <a:solidFill>
              <a:schemeClr val="tx1">
                <a:lumMod val="50000"/>
                <a:lumOff val="50000"/>
                <a:alpha val="49000"/>
              </a:schemeClr>
            </a:solid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dirty="0">
                  <a:solidFill>
                    <a:schemeClr val="bg1"/>
                  </a:solidFill>
                  <a:latin typeface="Century Gothic" panose="020B0502020202020204" pitchFamily="34" charset="0"/>
                  <a:ea typeface="KoPubWorldDotum Medium" panose="00000600000000000000" pitchFamily="2" charset="-127"/>
                  <a:cs typeface="KoPubWorldDotum Medium" panose="00000600000000000000" pitchFamily="2" charset="-127"/>
                </a:rPr>
                <a:t>Korean: 1%  </a:t>
              </a:r>
              <a:endParaRPr kumimoji="0" lang="en-US" altLang="ko-KR" sz="1050" b="0" i="0" u="none" strike="noStrike" kern="1200" cap="none" spc="0" normalizeH="0" baseline="0" noProof="0" dirty="0">
                <a:ln>
                  <a:noFill/>
                </a:ln>
                <a:solidFill>
                  <a:schemeClr val="bg1"/>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grpSp>
      <p:sp>
        <p:nvSpPr>
          <p:cNvPr id="23572" name="AutoShape 14">
            <a:extLst>
              <a:ext uri="{FF2B5EF4-FFF2-40B4-BE49-F238E27FC236}">
                <a16:creationId xmlns:a16="http://schemas.microsoft.com/office/drawing/2014/main" id="{B18F4070-D833-44E5-334E-9A5BE98F3A72}"/>
              </a:ext>
            </a:extLst>
          </p:cNvPr>
          <p:cNvSpPr>
            <a:spLocks noChangeAspect="1" noChangeArrowheads="1"/>
          </p:cNvSpPr>
          <p:nvPr/>
        </p:nvSpPr>
        <p:spPr bwMode="auto">
          <a:xfrm>
            <a:off x="5832760" y="350967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TH"/>
          </a:p>
        </p:txBody>
      </p:sp>
      <p:sp>
        <p:nvSpPr>
          <p:cNvPr id="23606" name="TextBox 23605">
            <a:extLst>
              <a:ext uri="{FF2B5EF4-FFF2-40B4-BE49-F238E27FC236}">
                <a16:creationId xmlns:a16="http://schemas.microsoft.com/office/drawing/2014/main" id="{62FB1C9B-33BF-5F1F-5CE4-46227FA45F49}"/>
              </a:ext>
            </a:extLst>
          </p:cNvPr>
          <p:cNvSpPr txBox="1"/>
          <p:nvPr/>
        </p:nvSpPr>
        <p:spPr>
          <a:xfrm>
            <a:off x="5143231" y="5224703"/>
            <a:ext cx="1697778" cy="538609"/>
          </a:xfrm>
          <a:prstGeom prst="rect">
            <a:avLst/>
          </a:prstGeom>
          <a:noFill/>
          <a:ln>
            <a:noFill/>
          </a:ln>
        </p:spPr>
        <p:txBody>
          <a:bodyPr wrap="square">
            <a:spAutoFit/>
          </a:bodyPr>
          <a:lstStyle/>
          <a:p>
            <a:pPr marL="0" marR="0" lvl="0" indent="0" algn="ctr" defTabSz="914400" rtl="0" eaLnBrk="1" fontAlgn="auto" latinLnBrk="0" hangingPunct="1">
              <a:spcBef>
                <a:spcPts val="600"/>
              </a:spcBef>
              <a:spcAft>
                <a:spcPts val="0"/>
              </a:spcAft>
              <a:buClrTx/>
              <a:buSzTx/>
              <a:buFontTx/>
              <a:buNone/>
              <a:tabLst/>
              <a:defRPr/>
            </a:pPr>
            <a:r>
              <a:rPr lang="en-US" altLang="ko-KR" sz="1200"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Main Technical</a:t>
            </a:r>
          </a:p>
          <a:p>
            <a:pPr marL="0" marR="0" lvl="0" indent="0" algn="ctr" defTabSz="914400" rtl="0" eaLnBrk="1" fontAlgn="auto" latinLnBrk="0" hangingPunct="1">
              <a:spcBef>
                <a:spcPts val="600"/>
              </a:spcBef>
              <a:spcAft>
                <a:spcPts val="0"/>
              </a:spcAft>
              <a:buClrTx/>
              <a:buSzTx/>
              <a:buFontTx/>
              <a:buNone/>
              <a:tabLst/>
              <a:defRPr/>
            </a:pPr>
            <a:r>
              <a:rPr lang="en-US" altLang="ko-KR" sz="1200"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Skill   </a:t>
            </a:r>
            <a:endParaRPr kumimoji="0" lang="en-US" altLang="ko-KR" sz="1200" b="0" i="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23607" name="TextBox 23606">
            <a:extLst>
              <a:ext uri="{FF2B5EF4-FFF2-40B4-BE49-F238E27FC236}">
                <a16:creationId xmlns:a16="http://schemas.microsoft.com/office/drawing/2014/main" id="{0B2F55B4-40B4-82CE-2937-13E3D5A66FDE}"/>
              </a:ext>
            </a:extLst>
          </p:cNvPr>
          <p:cNvSpPr txBox="1"/>
          <p:nvPr/>
        </p:nvSpPr>
        <p:spPr>
          <a:xfrm>
            <a:off x="9556708" y="5207369"/>
            <a:ext cx="1136912" cy="538609"/>
          </a:xfrm>
          <a:prstGeom prst="rect">
            <a:avLst/>
          </a:prstGeom>
          <a:noFill/>
          <a:ln>
            <a:noFill/>
          </a:ln>
        </p:spPr>
        <p:txBody>
          <a:bodyPr wrap="square">
            <a:spAutoFit/>
          </a:bodyPr>
          <a:lstStyle/>
          <a:p>
            <a:pPr marL="0" marR="0" lvl="0" indent="0" algn="ctr" defTabSz="914400" rtl="0" eaLnBrk="1" fontAlgn="auto" latinLnBrk="0" hangingPunct="1">
              <a:spcBef>
                <a:spcPts val="600"/>
              </a:spcBef>
              <a:spcAft>
                <a:spcPts val="0"/>
              </a:spcAft>
              <a:buClrTx/>
              <a:buSzTx/>
              <a:buFontTx/>
              <a:buNone/>
              <a:tabLst/>
              <a:defRPr/>
            </a:pPr>
            <a:r>
              <a:rPr lang="en-US" altLang="ko-KR" sz="1200"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Language </a:t>
            </a:r>
          </a:p>
          <a:p>
            <a:pPr marL="0" marR="0" lvl="0" indent="0" algn="ctr" defTabSz="914400" rtl="0" eaLnBrk="1" fontAlgn="auto" latinLnBrk="0" hangingPunct="1">
              <a:spcBef>
                <a:spcPts val="600"/>
              </a:spcBef>
              <a:spcAft>
                <a:spcPts val="0"/>
              </a:spcAft>
              <a:buClrTx/>
              <a:buSzTx/>
              <a:buFontTx/>
              <a:buNone/>
              <a:tabLst/>
              <a:defRPr/>
            </a:pPr>
            <a:r>
              <a:rPr kumimoji="0" lang="en-US" altLang="ko-KR" sz="1200" b="0" i="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Expertise</a:t>
            </a:r>
          </a:p>
        </p:txBody>
      </p:sp>
      <p:grpSp>
        <p:nvGrpSpPr>
          <p:cNvPr id="23613" name="Group 23612">
            <a:extLst>
              <a:ext uri="{FF2B5EF4-FFF2-40B4-BE49-F238E27FC236}">
                <a16:creationId xmlns:a16="http://schemas.microsoft.com/office/drawing/2014/main" id="{F5DD460D-D266-EAF1-9036-1B9FB3704E5A}"/>
              </a:ext>
            </a:extLst>
          </p:cNvPr>
          <p:cNvGrpSpPr/>
          <p:nvPr/>
        </p:nvGrpSpPr>
        <p:grpSpPr>
          <a:xfrm>
            <a:off x="631794" y="2132425"/>
            <a:ext cx="460020" cy="445726"/>
            <a:chOff x="418874" y="1821875"/>
            <a:chExt cx="509131" cy="586030"/>
          </a:xfrm>
        </p:grpSpPr>
        <p:pic>
          <p:nvPicPr>
            <p:cNvPr id="22" name="Picture 21">
              <a:extLst>
                <a:ext uri="{FF2B5EF4-FFF2-40B4-BE49-F238E27FC236}">
                  <a16:creationId xmlns:a16="http://schemas.microsoft.com/office/drawing/2014/main" id="{BDAD42E6-EBFE-35A1-8122-D5C3D64E085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93350" y="1821875"/>
              <a:ext cx="329478" cy="311872"/>
            </a:xfrm>
            <a:prstGeom prst="rect">
              <a:avLst/>
            </a:prstGeom>
          </p:spPr>
        </p:pic>
        <p:pic>
          <p:nvPicPr>
            <p:cNvPr id="23610" name="Picture 23609">
              <a:extLst>
                <a:ext uri="{FF2B5EF4-FFF2-40B4-BE49-F238E27FC236}">
                  <a16:creationId xmlns:a16="http://schemas.microsoft.com/office/drawing/2014/main" id="{E84753C5-32F4-A9A6-F268-077C4B7ABA3F}"/>
                </a:ext>
              </a:extLst>
            </p:cNvPr>
            <p:cNvPicPr>
              <a:picLocks noChangeAspect="1"/>
            </p:cNvPicPr>
            <p:nvPr/>
          </p:nvPicPr>
          <p:blipFill>
            <a:blip r:embed="rId10">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18874" y="1961608"/>
              <a:ext cx="335852" cy="317905"/>
            </a:xfrm>
            <a:prstGeom prst="rect">
              <a:avLst/>
            </a:prstGeom>
          </p:spPr>
        </p:pic>
        <p:pic>
          <p:nvPicPr>
            <p:cNvPr id="23612" name="Picture 23611">
              <a:extLst>
                <a:ext uri="{FF2B5EF4-FFF2-40B4-BE49-F238E27FC236}">
                  <a16:creationId xmlns:a16="http://schemas.microsoft.com/office/drawing/2014/main" id="{C4704599-E8DB-33E8-280E-D1FC801D5138}"/>
                </a:ext>
              </a:extLst>
            </p:cNvPr>
            <p:cNvPicPr>
              <a:picLocks noChangeAspect="1"/>
            </p:cNvPicPr>
            <p:nvPr/>
          </p:nvPicPr>
          <p:blipFill>
            <a:blip r:embed="rId10">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592153" y="2090000"/>
              <a:ext cx="335852" cy="317905"/>
            </a:xfrm>
            <a:prstGeom prst="rect">
              <a:avLst/>
            </a:prstGeom>
          </p:spPr>
        </p:pic>
      </p:grpSp>
    </p:spTree>
    <p:extLst>
      <p:ext uri="{BB962C8B-B14F-4D97-AF65-F5344CB8AC3E}">
        <p14:creationId xmlns:p14="http://schemas.microsoft.com/office/powerpoint/2010/main" val="3561368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81A9636-C213-BED2-8BD9-E477241DB934}"/>
              </a:ext>
            </a:extLst>
          </p:cNvPr>
          <p:cNvPicPr>
            <a:picLocks noChangeAspect="1"/>
          </p:cNvPicPr>
          <p:nvPr/>
        </p:nvPicPr>
        <p:blipFill>
          <a:blip r:embed="rId3">
            <a:grayscl/>
          </a:blip>
          <a:stretch>
            <a:fillRect/>
          </a:stretch>
        </p:blipFill>
        <p:spPr>
          <a:xfrm>
            <a:off x="6636370" y="0"/>
            <a:ext cx="5563742" cy="6858000"/>
          </a:xfrm>
          <a:prstGeom prst="rect">
            <a:avLst/>
          </a:prstGeom>
        </p:spPr>
      </p:pic>
      <p:sp>
        <p:nvSpPr>
          <p:cNvPr id="3" name="TextBox 2">
            <a:extLst>
              <a:ext uri="{FF2B5EF4-FFF2-40B4-BE49-F238E27FC236}">
                <a16:creationId xmlns:a16="http://schemas.microsoft.com/office/drawing/2014/main" id="{B8E045A4-1D1D-ABFA-8A3F-290C039838F2}"/>
              </a:ext>
            </a:extLst>
          </p:cNvPr>
          <p:cNvSpPr txBox="1"/>
          <p:nvPr/>
        </p:nvSpPr>
        <p:spPr>
          <a:xfrm>
            <a:off x="595341" y="160470"/>
            <a:ext cx="4547889" cy="461665"/>
          </a:xfrm>
          <a:prstGeom prst="rect">
            <a:avLst/>
          </a:prstGeom>
          <a:noFill/>
        </p:spPr>
        <p:txBody>
          <a:bodyPr wrap="square">
            <a:spAutoFit/>
          </a:bodyPr>
          <a:lstStyle/>
          <a:p>
            <a:r>
              <a:rPr lang="en-US" altLang="ko-KR" sz="2400" b="1" dirty="0">
                <a:solidFill>
                  <a:schemeClr val="bg1">
                    <a:lumMod val="50000"/>
                  </a:schemeClr>
                </a:solidFill>
                <a:latin typeface="Century Gothic" panose="020B0502020202020204" pitchFamily="34" charset="0"/>
                <a:cs typeface="Arial" panose="020B0604020202020204" pitchFamily="34" charset="0"/>
              </a:rPr>
              <a:t>About</a:t>
            </a:r>
            <a:r>
              <a:rPr lang="en-US" altLang="ko-KR" sz="2400" b="1" dirty="0">
                <a:solidFill>
                  <a:srgbClr val="00B0F0"/>
                </a:solidFill>
                <a:latin typeface="Century Gothic" panose="020B0502020202020204" pitchFamily="34" charset="0"/>
                <a:cs typeface="Arial" panose="020B0604020202020204" pitchFamily="34" charset="0"/>
              </a:rPr>
              <a:t> Organization  </a:t>
            </a:r>
          </a:p>
        </p:txBody>
      </p:sp>
      <p:grpSp>
        <p:nvGrpSpPr>
          <p:cNvPr id="2" name="Group 1">
            <a:extLst>
              <a:ext uri="{FF2B5EF4-FFF2-40B4-BE49-F238E27FC236}">
                <a16:creationId xmlns:a16="http://schemas.microsoft.com/office/drawing/2014/main" id="{4D7AC043-A9BE-0530-B830-DBF29302FC04}"/>
              </a:ext>
            </a:extLst>
          </p:cNvPr>
          <p:cNvGrpSpPr/>
          <p:nvPr/>
        </p:nvGrpSpPr>
        <p:grpSpPr>
          <a:xfrm>
            <a:off x="721414" y="861303"/>
            <a:ext cx="6290478" cy="4813357"/>
            <a:chOff x="173069" y="1291915"/>
            <a:chExt cx="6011340" cy="4508124"/>
          </a:xfrm>
        </p:grpSpPr>
        <p:sp>
          <p:nvSpPr>
            <p:cNvPr id="23578" name="Round Same Side Corner Rectangle 23577">
              <a:extLst>
                <a:ext uri="{FF2B5EF4-FFF2-40B4-BE49-F238E27FC236}">
                  <a16:creationId xmlns:a16="http://schemas.microsoft.com/office/drawing/2014/main" id="{48CA086C-3BA6-38A6-EF33-E4BA5AB82B4E}"/>
                </a:ext>
              </a:extLst>
            </p:cNvPr>
            <p:cNvSpPr/>
            <p:nvPr/>
          </p:nvSpPr>
          <p:spPr>
            <a:xfrm>
              <a:off x="1826330" y="4007495"/>
              <a:ext cx="3155178" cy="1477488"/>
            </a:xfrm>
            <a:prstGeom prst="round2SameRect">
              <a:avLst>
                <a:gd name="adj1" fmla="val 15939"/>
                <a:gd name="adj2" fmla="val 0"/>
              </a:avLst>
            </a:prstGeom>
            <a:solidFill>
              <a:srgbClr val="00B0F0">
                <a:alpha val="2262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sz="1600" dirty="0"/>
            </a:p>
          </p:txBody>
        </p:sp>
        <p:pic>
          <p:nvPicPr>
            <p:cNvPr id="32" name="Picture 31">
              <a:extLst>
                <a:ext uri="{FF2B5EF4-FFF2-40B4-BE49-F238E27FC236}">
                  <a16:creationId xmlns:a16="http://schemas.microsoft.com/office/drawing/2014/main" id="{35CCA18E-3B6A-6FCF-C190-3C60A80E4F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069" y="1291915"/>
              <a:ext cx="525604" cy="542628"/>
            </a:xfrm>
            <a:prstGeom prst="rect">
              <a:avLst/>
            </a:prstGeom>
          </p:spPr>
        </p:pic>
        <p:sp>
          <p:nvSpPr>
            <p:cNvPr id="60" name="Round Same Side Corner Rectangle 59">
              <a:extLst>
                <a:ext uri="{FF2B5EF4-FFF2-40B4-BE49-F238E27FC236}">
                  <a16:creationId xmlns:a16="http://schemas.microsoft.com/office/drawing/2014/main" id="{06C5EEC3-17CB-9445-C109-EDF39E4C7AC8}"/>
                </a:ext>
              </a:extLst>
            </p:cNvPr>
            <p:cNvSpPr/>
            <p:nvPr/>
          </p:nvSpPr>
          <p:spPr>
            <a:xfrm>
              <a:off x="2649809" y="1896276"/>
              <a:ext cx="1506715" cy="430531"/>
            </a:xfrm>
            <a:prstGeom prst="round2SameRect">
              <a:avLst>
                <a:gd name="adj1" fmla="val 26813"/>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H" sz="1600" dirty="0"/>
                <a:t>CEO</a:t>
              </a:r>
            </a:p>
          </p:txBody>
        </p:sp>
        <p:sp>
          <p:nvSpPr>
            <p:cNvPr id="61" name="Round Same Side Corner Rectangle 60">
              <a:extLst>
                <a:ext uri="{FF2B5EF4-FFF2-40B4-BE49-F238E27FC236}">
                  <a16:creationId xmlns:a16="http://schemas.microsoft.com/office/drawing/2014/main" id="{0B5F71FD-C03E-C4A1-0D8B-14B0310C9B08}"/>
                </a:ext>
              </a:extLst>
            </p:cNvPr>
            <p:cNvSpPr/>
            <p:nvPr/>
          </p:nvSpPr>
          <p:spPr>
            <a:xfrm>
              <a:off x="875023" y="4934465"/>
              <a:ext cx="815394" cy="586075"/>
            </a:xfrm>
            <a:prstGeom prst="round2SameRect">
              <a:avLst>
                <a:gd name="adj1" fmla="val 23753"/>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TH" sz="1050" dirty="0">
                  <a:latin typeface="Century Gothic" panose="020B0502020202020204" pitchFamily="34" charset="0"/>
                </a:rPr>
                <a:t>Back</a:t>
              </a:r>
            </a:p>
            <a:p>
              <a:pPr algn="ctr"/>
              <a:r>
                <a:rPr lang="en-TH" sz="1050" dirty="0">
                  <a:latin typeface="Century Gothic" panose="020B0502020202020204" pitchFamily="34" charset="0"/>
                </a:rPr>
                <a:t> Office</a:t>
              </a:r>
            </a:p>
          </p:txBody>
        </p:sp>
        <p:sp>
          <p:nvSpPr>
            <p:cNvPr id="23553" name="Round Same Side Corner Rectangle 23552">
              <a:extLst>
                <a:ext uri="{FF2B5EF4-FFF2-40B4-BE49-F238E27FC236}">
                  <a16:creationId xmlns:a16="http://schemas.microsoft.com/office/drawing/2014/main" id="{E87A4C06-FD67-2534-8809-77FD54997AF3}"/>
                </a:ext>
              </a:extLst>
            </p:cNvPr>
            <p:cNvSpPr/>
            <p:nvPr/>
          </p:nvSpPr>
          <p:spPr>
            <a:xfrm>
              <a:off x="5143230" y="4942131"/>
              <a:ext cx="815394" cy="586075"/>
            </a:xfrm>
            <a:prstGeom prst="round2SameRect">
              <a:avLst>
                <a:gd name="adj1" fmla="val 25409"/>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TH" sz="1050" dirty="0">
                  <a:latin typeface="Century Gothic" panose="020B0502020202020204" pitchFamily="34" charset="0"/>
                </a:rPr>
                <a:t>Sales</a:t>
              </a:r>
            </a:p>
          </p:txBody>
        </p:sp>
        <p:sp>
          <p:nvSpPr>
            <p:cNvPr id="23556" name="Round Same Side Corner Rectangle 23555">
              <a:extLst>
                <a:ext uri="{FF2B5EF4-FFF2-40B4-BE49-F238E27FC236}">
                  <a16:creationId xmlns:a16="http://schemas.microsoft.com/office/drawing/2014/main" id="{8A13EBBF-DF98-4A2B-D804-17331EC33D42}"/>
                </a:ext>
              </a:extLst>
            </p:cNvPr>
            <p:cNvSpPr/>
            <p:nvPr/>
          </p:nvSpPr>
          <p:spPr>
            <a:xfrm>
              <a:off x="1919159" y="4934465"/>
              <a:ext cx="815394" cy="586075"/>
            </a:xfrm>
            <a:prstGeom prst="round2SameRect">
              <a:avLst>
                <a:gd name="adj1" fmla="val 25409"/>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TH" sz="1050" dirty="0">
                  <a:latin typeface="Century Gothic" panose="020B0502020202020204" pitchFamily="34" charset="0"/>
                </a:rPr>
                <a:t>BCS</a:t>
              </a:r>
            </a:p>
            <a:p>
              <a:pPr algn="ctr"/>
              <a:r>
                <a:rPr lang="en-TH" sz="1050" dirty="0">
                  <a:latin typeface="Century Gothic" panose="020B0502020202020204" pitchFamily="34" charset="0"/>
                </a:rPr>
                <a:t>&amp; QA </a:t>
              </a:r>
            </a:p>
          </p:txBody>
        </p:sp>
        <p:sp>
          <p:nvSpPr>
            <p:cNvPr id="23557" name="Round Same Side Corner Rectangle 23556">
              <a:extLst>
                <a:ext uri="{FF2B5EF4-FFF2-40B4-BE49-F238E27FC236}">
                  <a16:creationId xmlns:a16="http://schemas.microsoft.com/office/drawing/2014/main" id="{0805CE3D-7038-DD34-9EF7-46C0C8858AE4}"/>
                </a:ext>
              </a:extLst>
            </p:cNvPr>
            <p:cNvSpPr/>
            <p:nvPr/>
          </p:nvSpPr>
          <p:spPr>
            <a:xfrm>
              <a:off x="2983113" y="4934465"/>
              <a:ext cx="815394" cy="586075"/>
            </a:xfrm>
            <a:prstGeom prst="round2SameRect">
              <a:avLst>
                <a:gd name="adj1" fmla="val 25409"/>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TH" sz="1050" dirty="0">
                  <a:latin typeface="Century Gothic" panose="020B0502020202020204" pitchFamily="34" charset="0"/>
                </a:rPr>
                <a:t>Applicati-on</a:t>
              </a:r>
            </a:p>
          </p:txBody>
        </p:sp>
        <p:sp>
          <p:nvSpPr>
            <p:cNvPr id="23558" name="Round Same Side Corner Rectangle 23557">
              <a:extLst>
                <a:ext uri="{FF2B5EF4-FFF2-40B4-BE49-F238E27FC236}">
                  <a16:creationId xmlns:a16="http://schemas.microsoft.com/office/drawing/2014/main" id="{4D5293A2-DAA9-0A31-2F4B-071354BF5188}"/>
                </a:ext>
              </a:extLst>
            </p:cNvPr>
            <p:cNvSpPr/>
            <p:nvPr/>
          </p:nvSpPr>
          <p:spPr>
            <a:xfrm>
              <a:off x="4050816" y="4934465"/>
              <a:ext cx="815394" cy="586075"/>
            </a:xfrm>
            <a:prstGeom prst="round2SameRect">
              <a:avLst>
                <a:gd name="adj1" fmla="val 25409"/>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TH" sz="1050" dirty="0">
                  <a:latin typeface="Century Gothic" panose="020B0502020202020204" pitchFamily="34" charset="0"/>
                </a:rPr>
                <a:t>Support</a:t>
              </a:r>
            </a:p>
          </p:txBody>
        </p:sp>
        <p:sp>
          <p:nvSpPr>
            <p:cNvPr id="23559" name="Round Same Side Corner Rectangle 23558">
              <a:extLst>
                <a:ext uri="{FF2B5EF4-FFF2-40B4-BE49-F238E27FC236}">
                  <a16:creationId xmlns:a16="http://schemas.microsoft.com/office/drawing/2014/main" id="{87CB1A65-8892-A711-7241-6A8234E67CB5}"/>
                </a:ext>
              </a:extLst>
            </p:cNvPr>
            <p:cNvSpPr/>
            <p:nvPr/>
          </p:nvSpPr>
          <p:spPr>
            <a:xfrm>
              <a:off x="5139302" y="2914394"/>
              <a:ext cx="815394" cy="497670"/>
            </a:xfrm>
            <a:prstGeom prst="round2SameRect">
              <a:avLst>
                <a:gd name="adj1" fmla="val 25409"/>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TH" sz="1050" dirty="0">
                  <a:latin typeface="Century Gothic" panose="020B0502020202020204" pitchFamily="34" charset="0"/>
                </a:rPr>
                <a:t>R&amp;D</a:t>
              </a:r>
            </a:p>
          </p:txBody>
        </p:sp>
        <p:sp>
          <p:nvSpPr>
            <p:cNvPr id="23560" name="Round Same Side Corner Rectangle 23559">
              <a:extLst>
                <a:ext uri="{FF2B5EF4-FFF2-40B4-BE49-F238E27FC236}">
                  <a16:creationId xmlns:a16="http://schemas.microsoft.com/office/drawing/2014/main" id="{0F260577-901C-F57A-DEC2-5B67BC771C42}"/>
                </a:ext>
              </a:extLst>
            </p:cNvPr>
            <p:cNvSpPr/>
            <p:nvPr/>
          </p:nvSpPr>
          <p:spPr>
            <a:xfrm>
              <a:off x="871095" y="5538265"/>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TH" sz="1050" dirty="0">
                  <a:solidFill>
                    <a:schemeClr val="bg1"/>
                  </a:solidFill>
                  <a:latin typeface="Century Gothic" panose="020B0502020202020204" pitchFamily="34" charset="0"/>
                </a:rPr>
                <a:t>Swe </a:t>
              </a:r>
            </a:p>
          </p:txBody>
        </p:sp>
        <p:sp>
          <p:nvSpPr>
            <p:cNvPr id="23561" name="Round Same Side Corner Rectangle 23560">
              <a:extLst>
                <a:ext uri="{FF2B5EF4-FFF2-40B4-BE49-F238E27FC236}">
                  <a16:creationId xmlns:a16="http://schemas.microsoft.com/office/drawing/2014/main" id="{D9E9C917-0503-4072-5CED-71E61E188E7C}"/>
                </a:ext>
              </a:extLst>
            </p:cNvPr>
            <p:cNvSpPr/>
            <p:nvPr/>
          </p:nvSpPr>
          <p:spPr>
            <a:xfrm>
              <a:off x="5139302" y="5545931"/>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TH" sz="1050" dirty="0">
                  <a:solidFill>
                    <a:schemeClr val="bg1"/>
                  </a:solidFill>
                  <a:latin typeface="Century Gothic" panose="020B0502020202020204" pitchFamily="34" charset="0"/>
                </a:rPr>
                <a:t>Zin</a:t>
              </a:r>
            </a:p>
          </p:txBody>
        </p:sp>
        <p:sp>
          <p:nvSpPr>
            <p:cNvPr id="23562" name="Round Same Side Corner Rectangle 23561">
              <a:extLst>
                <a:ext uri="{FF2B5EF4-FFF2-40B4-BE49-F238E27FC236}">
                  <a16:creationId xmlns:a16="http://schemas.microsoft.com/office/drawing/2014/main" id="{7F2C58E6-F08D-BB5E-34D9-837D70391372}"/>
                </a:ext>
              </a:extLst>
            </p:cNvPr>
            <p:cNvSpPr/>
            <p:nvPr/>
          </p:nvSpPr>
          <p:spPr>
            <a:xfrm>
              <a:off x="1915231" y="5538265"/>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TH" sz="1050" dirty="0">
                  <a:solidFill>
                    <a:schemeClr val="bg1"/>
                  </a:solidFill>
                  <a:latin typeface="Century Gothic" panose="020B0502020202020204" pitchFamily="34" charset="0"/>
                </a:rPr>
                <a:t>Hnin</a:t>
              </a:r>
            </a:p>
          </p:txBody>
        </p:sp>
        <p:sp>
          <p:nvSpPr>
            <p:cNvPr id="23563" name="Round Same Side Corner Rectangle 23562">
              <a:extLst>
                <a:ext uri="{FF2B5EF4-FFF2-40B4-BE49-F238E27FC236}">
                  <a16:creationId xmlns:a16="http://schemas.microsoft.com/office/drawing/2014/main" id="{CB29833C-BDDA-DB85-B02B-D3DFB95DB1D1}"/>
                </a:ext>
              </a:extLst>
            </p:cNvPr>
            <p:cNvSpPr/>
            <p:nvPr/>
          </p:nvSpPr>
          <p:spPr>
            <a:xfrm>
              <a:off x="2979185" y="5538265"/>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TH" sz="1050" dirty="0">
                  <a:solidFill>
                    <a:schemeClr val="bg1"/>
                  </a:solidFill>
                  <a:latin typeface="Century Gothic" panose="020B0502020202020204" pitchFamily="34" charset="0"/>
                </a:rPr>
                <a:t>Than</a:t>
              </a:r>
            </a:p>
          </p:txBody>
        </p:sp>
        <p:sp>
          <p:nvSpPr>
            <p:cNvPr id="23564" name="Round Same Side Corner Rectangle 23563">
              <a:extLst>
                <a:ext uri="{FF2B5EF4-FFF2-40B4-BE49-F238E27FC236}">
                  <a16:creationId xmlns:a16="http://schemas.microsoft.com/office/drawing/2014/main" id="{F25B52A0-5513-9A4F-8166-59D154A8FA60}"/>
                </a:ext>
              </a:extLst>
            </p:cNvPr>
            <p:cNvSpPr/>
            <p:nvPr/>
          </p:nvSpPr>
          <p:spPr>
            <a:xfrm>
              <a:off x="4046888" y="5538265"/>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TH" sz="1050" dirty="0">
                  <a:solidFill>
                    <a:schemeClr val="bg1"/>
                  </a:solidFill>
                  <a:latin typeface="Century Gothic" panose="020B0502020202020204" pitchFamily="34" charset="0"/>
                </a:rPr>
                <a:t>Arkar</a:t>
              </a:r>
            </a:p>
          </p:txBody>
        </p:sp>
        <p:sp>
          <p:nvSpPr>
            <p:cNvPr id="23565" name="Round Same Side Corner Rectangle 23564">
              <a:extLst>
                <a:ext uri="{FF2B5EF4-FFF2-40B4-BE49-F238E27FC236}">
                  <a16:creationId xmlns:a16="http://schemas.microsoft.com/office/drawing/2014/main" id="{40D16A46-5C23-63F7-17D0-3DBCDB0AF35A}"/>
                </a:ext>
              </a:extLst>
            </p:cNvPr>
            <p:cNvSpPr/>
            <p:nvPr/>
          </p:nvSpPr>
          <p:spPr>
            <a:xfrm>
              <a:off x="5135374" y="3430037"/>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H" sz="1050" dirty="0">
                  <a:solidFill>
                    <a:schemeClr val="bg1"/>
                  </a:solidFill>
                  <a:latin typeface="Century Gothic" panose="020B0502020202020204" pitchFamily="34" charset="0"/>
                </a:rPr>
                <a:t>Wunna</a:t>
              </a:r>
            </a:p>
          </p:txBody>
        </p:sp>
        <p:sp>
          <p:nvSpPr>
            <p:cNvPr id="23567" name="Round Same Side Corner Rectangle 23566">
              <a:extLst>
                <a:ext uri="{FF2B5EF4-FFF2-40B4-BE49-F238E27FC236}">
                  <a16:creationId xmlns:a16="http://schemas.microsoft.com/office/drawing/2014/main" id="{8C79F751-B10E-19EC-7271-0F96AD23F8CA}"/>
                </a:ext>
              </a:extLst>
            </p:cNvPr>
            <p:cNvSpPr/>
            <p:nvPr/>
          </p:nvSpPr>
          <p:spPr>
            <a:xfrm>
              <a:off x="2649808" y="2357822"/>
              <a:ext cx="1506715" cy="359163"/>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en-TH" sz="1050" dirty="0">
                  <a:solidFill>
                    <a:schemeClr val="bg1"/>
                  </a:solidFill>
                  <a:latin typeface="Century Gothic" panose="020B0502020202020204" pitchFamily="34" charset="0"/>
                </a:rPr>
                <a:t>Grant Kim </a:t>
              </a:r>
            </a:p>
          </p:txBody>
        </p:sp>
        <p:pic>
          <p:nvPicPr>
            <p:cNvPr id="23566" name="Picture 4">
              <a:extLst>
                <a:ext uri="{FF2B5EF4-FFF2-40B4-BE49-F238E27FC236}">
                  <a16:creationId xmlns:a16="http://schemas.microsoft.com/office/drawing/2014/main" id="{20D0EAF7-F90C-C724-A57B-F0D5D8892111}"/>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3232" b="99394" l="9899" r="89899">
                          <a14:foregroundMark x1="44040" y1="7475" x2="44040" y2="7475"/>
                          <a14:foregroundMark x1="45657" y1="4040" x2="45657" y2="4040"/>
                          <a14:foregroundMark x1="68081" y1="91111" x2="68081" y2="91111"/>
                          <a14:foregroundMark x1="31313" y1="92727" x2="31313" y2="92727"/>
                          <a14:foregroundMark x1="45657" y1="95354" x2="45657" y2="95354"/>
                          <a14:foregroundMark x1="63838" y1="99394" x2="63838" y2="99394"/>
                        </a14:backgroundRemoval>
                      </a14:imgEffect>
                    </a14:imgLayer>
                  </a14:imgProps>
                </a:ext>
                <a:ext uri="{28A0092B-C50C-407E-A947-70E740481C1C}">
                  <a14:useLocalDpi xmlns:a14="http://schemas.microsoft.com/office/drawing/2010/main" val="0"/>
                </a:ext>
              </a:extLst>
            </a:blip>
            <a:srcRect/>
            <a:stretch>
              <a:fillRect/>
            </a:stretch>
          </p:blipFill>
          <p:spPr bwMode="auto">
            <a:xfrm>
              <a:off x="2601928" y="2075322"/>
              <a:ext cx="552026" cy="552026"/>
            </a:xfrm>
            <a:prstGeom prst="rect">
              <a:avLst/>
            </a:prstGeom>
            <a:noFill/>
            <a:extLst>
              <a:ext uri="{909E8E84-426E-40DD-AFC4-6F175D3DCCD1}">
                <a14:hiddenFill xmlns:a14="http://schemas.microsoft.com/office/drawing/2010/main">
                  <a:solidFill>
                    <a:srgbClr val="FFFFFF"/>
                  </a:solidFill>
                </a14:hiddenFill>
              </a:ext>
            </a:extLst>
          </p:spPr>
        </p:pic>
        <p:pic>
          <p:nvPicPr>
            <p:cNvPr id="23568" name="Picture 6">
              <a:extLst>
                <a:ext uri="{FF2B5EF4-FFF2-40B4-BE49-F238E27FC236}">
                  <a16:creationId xmlns:a16="http://schemas.microsoft.com/office/drawing/2014/main" id="{3EA42772-8A3E-0569-AD16-5CA049BF9070}"/>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3232" b="99596" l="9899" r="89899">
                          <a14:foregroundMark x1="37374" y1="8485" x2="37374" y2="8485"/>
                          <a14:foregroundMark x1="49293" y1="7475" x2="49293" y2="7475"/>
                          <a14:foregroundMark x1="44242" y1="3838" x2="44242" y2="3838"/>
                          <a14:foregroundMark x1="61212" y1="71919" x2="61212" y2="71919"/>
                          <a14:foregroundMark x1="71313" y1="92121" x2="71313" y2="92121"/>
                          <a14:foregroundMark x1="62222" y1="95758" x2="62222" y2="95758"/>
                          <a14:foregroundMark x1="52323" y1="99596" x2="52323" y2="99596"/>
                        </a14:backgroundRemoval>
                      </a14:imgEffect>
                    </a14:imgLayer>
                  </a14:imgProps>
                </a:ext>
                <a:ext uri="{28A0092B-C50C-407E-A947-70E740481C1C}">
                  <a14:useLocalDpi xmlns:a14="http://schemas.microsoft.com/office/drawing/2010/main" val="0"/>
                </a:ext>
              </a:extLst>
            </a:blip>
            <a:srcRect/>
            <a:stretch>
              <a:fillRect/>
            </a:stretch>
          </p:blipFill>
          <p:spPr bwMode="auto">
            <a:xfrm>
              <a:off x="666570" y="5124845"/>
              <a:ext cx="565118" cy="565118"/>
            </a:xfrm>
            <a:prstGeom prst="rect">
              <a:avLst/>
            </a:prstGeom>
            <a:noFill/>
            <a:extLst>
              <a:ext uri="{909E8E84-426E-40DD-AFC4-6F175D3DCCD1}">
                <a14:hiddenFill xmlns:a14="http://schemas.microsoft.com/office/drawing/2010/main">
                  <a:solidFill>
                    <a:srgbClr val="FFFFFF"/>
                  </a:solidFill>
                </a14:hiddenFill>
              </a:ext>
            </a:extLst>
          </p:spPr>
        </p:pic>
        <p:pic>
          <p:nvPicPr>
            <p:cNvPr id="23569" name="Picture 8">
              <a:extLst>
                <a:ext uri="{FF2B5EF4-FFF2-40B4-BE49-F238E27FC236}">
                  <a16:creationId xmlns:a16="http://schemas.microsoft.com/office/drawing/2014/main" id="{F4F00DB9-7602-10FE-EB09-815F22B07515}"/>
                </a:ext>
              </a:extLst>
            </p:cNvPr>
            <p:cNvPicPr>
              <a:picLocks noChangeAspect="1" noChangeArrowheads="1"/>
            </p:cNvPicPr>
            <p:nvPr/>
          </p:nvPicPr>
          <p:blipFill>
            <a:blip r:embed="rId9">
              <a:extLst>
                <a:ext uri="{BEBA8EAE-BF5A-486C-A8C5-ECC9F3942E4B}">
                  <a14:imgProps xmlns:a14="http://schemas.microsoft.com/office/drawing/2010/main">
                    <a14:imgLayer r:embed="rId10">
                      <a14:imgEffect>
                        <a14:backgroundRemoval t="3636" b="97172" l="9899" r="89899">
                          <a14:foregroundMark x1="46465" y1="7879" x2="46465" y2="7879"/>
                          <a14:foregroundMark x1="43838" y1="5051" x2="43838" y2="5051"/>
                          <a14:foregroundMark x1="38586" y1="4848" x2="38586" y2="4848"/>
                          <a14:foregroundMark x1="43636" y1="4242" x2="43636" y2="4242"/>
                          <a14:foregroundMark x1="48485" y1="92525" x2="48485" y2="92525"/>
                          <a14:foregroundMark x1="42828" y1="88081" x2="42828" y2="88081"/>
                          <a14:foregroundMark x1="29899" y1="96364" x2="29899" y2="96364"/>
                          <a14:foregroundMark x1="46263" y1="97172" x2="46263" y2="97172"/>
                        </a14:backgroundRemoval>
                      </a14:imgEffect>
                    </a14:imgLayer>
                  </a14:imgProps>
                </a:ext>
                <a:ext uri="{28A0092B-C50C-407E-A947-70E740481C1C}">
                  <a14:useLocalDpi xmlns:a14="http://schemas.microsoft.com/office/drawing/2010/main" val="0"/>
                </a:ext>
              </a:extLst>
            </a:blip>
            <a:srcRect/>
            <a:stretch>
              <a:fillRect/>
            </a:stretch>
          </p:blipFill>
          <p:spPr bwMode="auto">
            <a:xfrm>
              <a:off x="1750712" y="5067991"/>
              <a:ext cx="611537" cy="611537"/>
            </a:xfrm>
            <a:prstGeom prst="rect">
              <a:avLst/>
            </a:prstGeom>
            <a:noFill/>
            <a:extLst>
              <a:ext uri="{909E8E84-426E-40DD-AFC4-6F175D3DCCD1}">
                <a14:hiddenFill xmlns:a14="http://schemas.microsoft.com/office/drawing/2010/main">
                  <a:solidFill>
                    <a:srgbClr val="FFFFFF"/>
                  </a:solidFill>
                </a14:hiddenFill>
              </a:ext>
            </a:extLst>
          </p:spPr>
        </p:pic>
        <p:pic>
          <p:nvPicPr>
            <p:cNvPr id="23570" name="Picture 10">
              <a:extLst>
                <a:ext uri="{FF2B5EF4-FFF2-40B4-BE49-F238E27FC236}">
                  <a16:creationId xmlns:a16="http://schemas.microsoft.com/office/drawing/2014/main" id="{AF29FA53-B956-1C3D-D9DB-E6C6D4714808}"/>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5657" b="98384" l="9899" r="89899">
                          <a14:foregroundMark x1="37172" y1="93939" x2="37172" y2="93939"/>
                          <a14:foregroundMark x1="56162" y1="98384" x2="56162" y2="98384"/>
                          <a14:foregroundMark x1="43434" y1="8687" x2="43434" y2="8687"/>
                          <a14:foregroundMark x1="40202" y1="8485" x2="40202" y2="8485"/>
                          <a14:foregroundMark x1="45859" y1="5657" x2="45859" y2="5657"/>
                          <a14:foregroundMark x1="53333" y1="13131" x2="53333" y2="13131"/>
                        </a14:backgroundRemoval>
                      </a14:imgEffect>
                    </a14:imgLayer>
                  </a14:imgProps>
                </a:ext>
                <a:ext uri="{28A0092B-C50C-407E-A947-70E740481C1C}">
                  <a14:useLocalDpi xmlns:a14="http://schemas.microsoft.com/office/drawing/2010/main" val="0"/>
                </a:ext>
              </a:extLst>
            </a:blip>
            <a:srcRect/>
            <a:stretch>
              <a:fillRect/>
            </a:stretch>
          </p:blipFill>
          <p:spPr bwMode="auto">
            <a:xfrm>
              <a:off x="2839777" y="5087476"/>
              <a:ext cx="572566" cy="572566"/>
            </a:xfrm>
            <a:prstGeom prst="rect">
              <a:avLst/>
            </a:prstGeom>
            <a:noFill/>
            <a:extLst>
              <a:ext uri="{909E8E84-426E-40DD-AFC4-6F175D3DCCD1}">
                <a14:hiddenFill xmlns:a14="http://schemas.microsoft.com/office/drawing/2010/main">
                  <a:solidFill>
                    <a:srgbClr val="FFFFFF"/>
                  </a:solidFill>
                </a14:hiddenFill>
              </a:ext>
            </a:extLst>
          </p:spPr>
        </p:pic>
        <p:pic>
          <p:nvPicPr>
            <p:cNvPr id="23571" name="Picture 12">
              <a:extLst>
                <a:ext uri="{FF2B5EF4-FFF2-40B4-BE49-F238E27FC236}">
                  <a16:creationId xmlns:a16="http://schemas.microsoft.com/office/drawing/2014/main" id="{626CADF0-248F-FFB0-B960-CE6436DA3E6C}"/>
                </a:ext>
              </a:extLst>
            </p:cNvPr>
            <p:cNvPicPr>
              <a:picLocks noChangeAspect="1" noChangeArrowheads="1"/>
            </p:cNvPicPr>
            <p:nvPr/>
          </p:nvPicPr>
          <p:blipFill>
            <a:blip r:embed="rId13">
              <a:extLst>
                <a:ext uri="{BEBA8EAE-BF5A-486C-A8C5-ECC9F3942E4B}">
                  <a14:imgProps xmlns:a14="http://schemas.microsoft.com/office/drawing/2010/main">
                    <a14:imgLayer r:embed="rId14">
                      <a14:imgEffect>
                        <a14:backgroundRemoval t="5859" b="97172" l="9899" r="89899">
                          <a14:foregroundMark x1="57576" y1="9091" x2="57576" y2="9091"/>
                          <a14:foregroundMark x1="55758" y1="5859" x2="55758" y2="5859"/>
                          <a14:foregroundMark x1="61818" y1="83232" x2="61818" y2="83232"/>
                          <a14:foregroundMark x1="82424" y1="73131" x2="82424" y2="73131"/>
                          <a14:foregroundMark x1="77980" y1="57980" x2="77980" y2="57980"/>
                          <a14:foregroundMark x1="73737" y1="65051" x2="73737" y2="65051"/>
                          <a14:foregroundMark x1="55354" y1="97172" x2="55354" y2="97172"/>
                          <a14:foregroundMark x1="70909" y1="51515" x2="70909" y2="51515"/>
                          <a14:foregroundMark x1="69293" y1="49697" x2="69293" y2="49697"/>
                          <a14:foregroundMark x1="76566" y1="53939" x2="76566" y2="53939"/>
                          <a14:foregroundMark x1="73939" y1="51717" x2="73939" y2="51717"/>
                          <a14:foregroundMark x1="75556" y1="52323" x2="75556" y2="52323"/>
                          <a14:foregroundMark x1="68283" y1="48889" x2="68283" y2="48889"/>
                          <a14:foregroundMark x1="73333" y1="50909" x2="73333" y2="50909"/>
                          <a14:foregroundMark x1="86263" y1="88485" x2="86263" y2="88485"/>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4453302" y="5100176"/>
              <a:ext cx="518505" cy="549967"/>
            </a:xfrm>
            <a:prstGeom prst="rect">
              <a:avLst/>
            </a:prstGeom>
            <a:noFill/>
            <a:extLst>
              <a:ext uri="{909E8E84-426E-40DD-AFC4-6F175D3DCCD1}">
                <a14:hiddenFill xmlns:a14="http://schemas.microsoft.com/office/drawing/2010/main">
                  <a:solidFill>
                    <a:srgbClr val="FFFFFF"/>
                  </a:solidFill>
                </a14:hiddenFill>
              </a:ext>
            </a:extLst>
          </p:spPr>
        </p:pic>
        <p:pic>
          <p:nvPicPr>
            <p:cNvPr id="23573" name="Picture 23572">
              <a:extLst>
                <a:ext uri="{FF2B5EF4-FFF2-40B4-BE49-F238E27FC236}">
                  <a16:creationId xmlns:a16="http://schemas.microsoft.com/office/drawing/2014/main" id="{7D4F2FF2-B7D5-75CD-7430-C83CC27080E4}"/>
                </a:ext>
              </a:extLst>
            </p:cNvPr>
            <p:cNvPicPr>
              <a:picLocks noChangeAspect="1"/>
            </p:cNvPicPr>
            <p:nvPr/>
          </p:nvPicPr>
          <p:blipFill>
            <a:blip r:embed="rId15">
              <a:extLst>
                <a:ext uri="{BEBA8EAE-BF5A-486C-A8C5-ECC9F3942E4B}">
                  <a14:imgProps xmlns:a14="http://schemas.microsoft.com/office/drawing/2010/main">
                    <a14:imgLayer r:embed="rId16">
                      <a14:imgEffect>
                        <a14:backgroundRemoval t="5068" b="98986" l="3008" r="95113">
                          <a14:foregroundMark x1="48496" y1="6081" x2="48496" y2="6081"/>
                          <a14:foregroundMark x1="22180" y1="62162" x2="22180" y2="62162"/>
                          <a14:foregroundMark x1="34211" y1="79054" x2="34211" y2="79054"/>
                          <a14:foregroundMark x1="19173" y1="83108" x2="19173" y2="83108"/>
                          <a14:foregroundMark x1="19925" y1="75000" x2="19925" y2="75000"/>
                          <a14:foregroundMark x1="23684" y1="55405" x2="23684" y2="55405"/>
                          <a14:foregroundMark x1="23684" y1="66892" x2="23684" y2="66892"/>
                          <a14:foregroundMark x1="9398" y1="66892" x2="9398" y2="66892"/>
                          <a14:foregroundMark x1="9398" y1="66892" x2="9398" y2="66892"/>
                          <a14:foregroundMark x1="10902" y1="64189" x2="25940" y2="86486"/>
                          <a14:foregroundMark x1="25940" y1="86486" x2="26692" y2="86486"/>
                          <a14:foregroundMark x1="4135" y1="75000" x2="36466" y2="95270"/>
                          <a14:foregroundMark x1="59023" y1="66216" x2="76316" y2="87838"/>
                          <a14:foregroundMark x1="76316" y1="87838" x2="80075" y2="87162"/>
                          <a14:foregroundMark x1="70301" y1="60135" x2="83835" y2="83108"/>
                          <a14:foregroundMark x1="83835" y1="83108" x2="85338" y2="89189"/>
                          <a14:foregroundMark x1="76316" y1="58784" x2="89098" y2="85811"/>
                          <a14:foregroundMark x1="90602" y1="82432" x2="62782" y2="97635"/>
                          <a14:foregroundMark x1="62782" y1="97635" x2="40226" y2="91216"/>
                          <a14:foregroundMark x1="88346" y1="82432" x2="88346" y2="99324"/>
                          <a14:foregroundMark x1="89098" y1="83108" x2="95113" y2="97973"/>
                        </a14:backgroundRemoval>
                      </a14:imgEffect>
                    </a14:imgLayer>
                  </a14:imgProps>
                </a:ext>
              </a:extLst>
            </a:blip>
            <a:stretch>
              <a:fillRect/>
            </a:stretch>
          </p:blipFill>
          <p:spPr>
            <a:xfrm>
              <a:off x="5626773" y="5161601"/>
              <a:ext cx="438727" cy="518617"/>
            </a:xfrm>
            <a:prstGeom prst="rect">
              <a:avLst/>
            </a:prstGeom>
          </p:spPr>
        </p:pic>
        <p:pic>
          <p:nvPicPr>
            <p:cNvPr id="23574" name="Picture 16">
              <a:extLst>
                <a:ext uri="{FF2B5EF4-FFF2-40B4-BE49-F238E27FC236}">
                  <a16:creationId xmlns:a16="http://schemas.microsoft.com/office/drawing/2014/main" id="{648CAA98-DD19-5DB7-DDB3-E9E14736B01C}"/>
                </a:ext>
              </a:extLst>
            </p:cNvPr>
            <p:cNvPicPr>
              <a:picLocks noChangeAspect="1" noChangeArrowheads="1"/>
            </p:cNvPicPr>
            <p:nvPr/>
          </p:nvPicPr>
          <p:blipFill>
            <a:blip r:embed="rId17">
              <a:extLst>
                <a:ext uri="{BEBA8EAE-BF5A-486C-A8C5-ECC9F3942E4B}">
                  <a14:imgProps xmlns:a14="http://schemas.microsoft.com/office/drawing/2010/main">
                    <a14:imgLayer r:embed="rId18">
                      <a14:imgEffect>
                        <a14:backgroundRemoval t="5253" b="99394" l="9899" r="89899">
                          <a14:foregroundMark x1="44040" y1="8081" x2="44040" y2="8081"/>
                          <a14:foregroundMark x1="74545" y1="74141" x2="74545" y2="74141"/>
                          <a14:foregroundMark x1="72727" y1="84242" x2="72727" y2="84242"/>
                          <a14:foregroundMark x1="80808" y1="76162" x2="80808" y2="76162"/>
                          <a14:foregroundMark x1="76364" y1="69495" x2="83232" y2="76970"/>
                          <a14:foregroundMark x1="83232" y1="76970" x2="86263" y2="85859"/>
                          <a14:foregroundMark x1="86263" y1="85859" x2="75960" y2="90707"/>
                          <a14:foregroundMark x1="75960" y1="90707" x2="40000" y2="87475"/>
                          <a14:foregroundMark x1="25253" y1="92525" x2="31919" y2="98586"/>
                          <a14:foregroundMark x1="31919" y1="98586" x2="44242" y2="99394"/>
                          <a14:foregroundMark x1="44242" y1="99394" x2="73939" y2="93737"/>
                          <a14:foregroundMark x1="73939" y1="93737" x2="78788" y2="90505"/>
                          <a14:foregroundMark x1="18384" y1="57576" x2="18182" y2="78788"/>
                          <a14:foregroundMark x1="18182" y1="78788" x2="22020" y2="90505"/>
                          <a14:foregroundMark x1="14949" y1="56162" x2="14141" y2="64646"/>
                          <a14:foregroundMark x1="14141" y1="64646" x2="19192" y2="83838"/>
                          <a14:foregroundMark x1="14141" y1="82222" x2="14747" y2="90707"/>
                          <a14:foregroundMark x1="14747" y1="90707" x2="18788" y2="97374"/>
                          <a14:foregroundMark x1="18788" y1="97374" x2="24242" y2="99394"/>
                          <a14:foregroundMark x1="32525" y1="44848" x2="39596" y2="53333"/>
                          <a14:foregroundMark x1="42828" y1="5253" x2="42828" y2="5253"/>
                          <a14:foregroundMark x1="46869" y1="5253" x2="46869" y2="5253"/>
                          <a14:foregroundMark x1="49899" y1="5657" x2="49899" y2="5657"/>
                          <a14:foregroundMark x1="11919" y1="55758" x2="23030" y2="49091"/>
                          <a14:foregroundMark x1="26465" y1="47071" x2="12525" y2="55152"/>
                          <a14:foregroundMark x1="13939" y1="53535" x2="13939" y2="53535"/>
                          <a14:foregroundMark x1="13939" y1="53535" x2="13939" y2="53535"/>
                          <a14:foregroundMark x1="15758" y1="51919" x2="15758" y2="51919"/>
                          <a14:foregroundMark x1="18182" y1="50101" x2="18182" y2="50101"/>
                          <a14:foregroundMark x1="22626" y1="48687" x2="22626" y2="48687"/>
                          <a14:foregroundMark x1="20000" y1="48889" x2="20000" y2="48889"/>
                          <a14:foregroundMark x1="23434" y1="47475" x2="23434" y2="47475"/>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5598335" y="2914395"/>
              <a:ext cx="586074" cy="586074"/>
            </a:xfrm>
            <a:prstGeom prst="rect">
              <a:avLst/>
            </a:prstGeom>
            <a:noFill/>
            <a:extLst>
              <a:ext uri="{909E8E84-426E-40DD-AFC4-6F175D3DCCD1}">
                <a14:hiddenFill xmlns:a14="http://schemas.microsoft.com/office/drawing/2010/main">
                  <a:solidFill>
                    <a:srgbClr val="FFFFFF"/>
                  </a:solidFill>
                </a14:hiddenFill>
              </a:ext>
            </a:extLst>
          </p:spPr>
        </p:pic>
        <p:sp>
          <p:nvSpPr>
            <p:cNvPr id="23575" name="Round Same Side Corner Rectangle 23574">
              <a:extLst>
                <a:ext uri="{FF2B5EF4-FFF2-40B4-BE49-F238E27FC236}">
                  <a16:creationId xmlns:a16="http://schemas.microsoft.com/office/drawing/2014/main" id="{B124428A-4C05-7E3A-D5DD-069BD8E6B17C}"/>
                </a:ext>
              </a:extLst>
            </p:cNvPr>
            <p:cNvSpPr/>
            <p:nvPr/>
          </p:nvSpPr>
          <p:spPr>
            <a:xfrm>
              <a:off x="879279" y="2926117"/>
              <a:ext cx="815394" cy="497670"/>
            </a:xfrm>
            <a:prstGeom prst="round2SameRect">
              <a:avLst>
                <a:gd name="adj1" fmla="val 25409"/>
                <a:gd name="adj2" fmla="val 0"/>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TH" sz="1050" dirty="0">
                  <a:latin typeface="Century Gothic" panose="020B0502020202020204" pitchFamily="34" charset="0"/>
                </a:rPr>
                <a:t>KT</a:t>
              </a:r>
            </a:p>
          </p:txBody>
        </p:sp>
        <p:sp>
          <p:nvSpPr>
            <p:cNvPr id="23576" name="Round Same Side Corner Rectangle 23575">
              <a:extLst>
                <a:ext uri="{FF2B5EF4-FFF2-40B4-BE49-F238E27FC236}">
                  <a16:creationId xmlns:a16="http://schemas.microsoft.com/office/drawing/2014/main" id="{330F98C7-56C8-8E41-85F3-7222D929C566}"/>
                </a:ext>
              </a:extLst>
            </p:cNvPr>
            <p:cNvSpPr/>
            <p:nvPr/>
          </p:nvSpPr>
          <p:spPr>
            <a:xfrm>
              <a:off x="875351" y="3441760"/>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H" sz="1050" dirty="0">
                  <a:solidFill>
                    <a:schemeClr val="bg1"/>
                  </a:solidFill>
                  <a:latin typeface="Century Gothic" panose="020B0502020202020204" pitchFamily="34" charset="0"/>
                </a:rPr>
                <a:t>Lin</a:t>
              </a:r>
            </a:p>
          </p:txBody>
        </p:sp>
        <p:pic>
          <p:nvPicPr>
            <p:cNvPr id="23577" name="Picture 18">
              <a:extLst>
                <a:ext uri="{FF2B5EF4-FFF2-40B4-BE49-F238E27FC236}">
                  <a16:creationId xmlns:a16="http://schemas.microsoft.com/office/drawing/2014/main" id="{9838839D-C5E5-907C-383D-FAEC96F7D109}"/>
                </a:ext>
              </a:extLst>
            </p:cNvPr>
            <p:cNvPicPr>
              <a:picLocks noChangeAspect="1" noChangeArrowheads="1"/>
            </p:cNvPicPr>
            <p:nvPr/>
          </p:nvPicPr>
          <p:blipFill>
            <a:blip r:embed="rId19">
              <a:extLst>
                <a:ext uri="{BEBA8EAE-BF5A-486C-A8C5-ECC9F3942E4B}">
                  <a14:imgProps xmlns:a14="http://schemas.microsoft.com/office/drawing/2010/main">
                    <a14:imgLayer r:embed="rId20">
                      <a14:imgEffect>
                        <a14:backgroundRemoval t="5455" b="99596" l="9899" r="89899">
                          <a14:foregroundMark x1="44444" y1="8889" x2="44444" y2="8889"/>
                          <a14:foregroundMark x1="45657" y1="5455" x2="45657" y2="5455"/>
                          <a14:foregroundMark x1="50909" y1="93131" x2="50909" y2="93131"/>
                          <a14:foregroundMark x1="27879" y1="97778" x2="53939" y2="97980"/>
                          <a14:foregroundMark x1="53939" y1="97980" x2="71515" y2="94949"/>
                          <a14:foregroundMark x1="71515" y1="94949" x2="77980" y2="92727"/>
                          <a14:foregroundMark x1="74141" y1="99596" x2="26869" y2="98990"/>
                        </a14:backgroundRemoval>
                      </a14:imgEffect>
                    </a14:imgLayer>
                  </a14:imgProps>
                </a:ext>
                <a:ext uri="{28A0092B-C50C-407E-A947-70E740481C1C}">
                  <a14:useLocalDpi xmlns:a14="http://schemas.microsoft.com/office/drawing/2010/main" val="0"/>
                </a:ext>
              </a:extLst>
            </a:blip>
            <a:srcRect/>
            <a:stretch>
              <a:fillRect/>
            </a:stretch>
          </p:blipFill>
          <p:spPr bwMode="auto">
            <a:xfrm>
              <a:off x="653049" y="2973906"/>
              <a:ext cx="554470" cy="554470"/>
            </a:xfrm>
            <a:prstGeom prst="rect">
              <a:avLst/>
            </a:prstGeom>
            <a:noFill/>
            <a:extLst>
              <a:ext uri="{909E8E84-426E-40DD-AFC4-6F175D3DCCD1}">
                <a14:hiddenFill xmlns:a14="http://schemas.microsoft.com/office/drawing/2010/main">
                  <a:solidFill>
                    <a:srgbClr val="FFFFFF"/>
                  </a:solidFill>
                </a14:hiddenFill>
              </a:ext>
            </a:extLst>
          </p:spPr>
        </p:pic>
        <p:sp>
          <p:nvSpPr>
            <p:cNvPr id="23579" name="Round Same Side Corner Rectangle 23578">
              <a:extLst>
                <a:ext uri="{FF2B5EF4-FFF2-40B4-BE49-F238E27FC236}">
                  <a16:creationId xmlns:a16="http://schemas.microsoft.com/office/drawing/2014/main" id="{F46F5BB4-B865-3AD5-D722-23B03178CFDD}"/>
                </a:ext>
              </a:extLst>
            </p:cNvPr>
            <p:cNvSpPr/>
            <p:nvPr/>
          </p:nvSpPr>
          <p:spPr>
            <a:xfrm>
              <a:off x="4046073" y="4360839"/>
              <a:ext cx="815394" cy="254108"/>
            </a:xfrm>
            <a:prstGeom prst="round2SameRect">
              <a:avLst>
                <a:gd name="adj1" fmla="val 0"/>
                <a:gd name="adj2" fmla="val 0"/>
              </a:avLst>
            </a:prstGeom>
            <a:solidFill>
              <a:schemeClr val="bg1">
                <a:lumMod val="6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TH" sz="1050" dirty="0">
                  <a:solidFill>
                    <a:schemeClr val="bg1"/>
                  </a:solidFill>
                  <a:latin typeface="Century Gothic" panose="020B0502020202020204" pitchFamily="34" charset="0"/>
                </a:rPr>
                <a:t>Htet</a:t>
              </a:r>
            </a:p>
          </p:txBody>
        </p:sp>
        <p:pic>
          <p:nvPicPr>
            <p:cNvPr id="23580" name="Picture 20">
              <a:extLst>
                <a:ext uri="{FF2B5EF4-FFF2-40B4-BE49-F238E27FC236}">
                  <a16:creationId xmlns:a16="http://schemas.microsoft.com/office/drawing/2014/main" id="{C5671CCA-59C8-8ED3-A96B-45F0F5CE1755}"/>
                </a:ext>
              </a:extLst>
            </p:cNvPr>
            <p:cNvPicPr>
              <a:picLocks noChangeAspect="1" noChangeArrowheads="1"/>
            </p:cNvPicPr>
            <p:nvPr/>
          </p:nvPicPr>
          <p:blipFill>
            <a:blip r:embed="rId21">
              <a:extLst>
                <a:ext uri="{BEBA8EAE-BF5A-486C-A8C5-ECC9F3942E4B}">
                  <a14:imgProps xmlns:a14="http://schemas.microsoft.com/office/drawing/2010/main">
                    <a14:imgLayer r:embed="rId22">
                      <a14:imgEffect>
                        <a14:backgroundRemoval t="5253" b="98182" l="9899" r="89899">
                          <a14:foregroundMark x1="46465" y1="8283" x2="46465" y2="8283"/>
                          <a14:foregroundMark x1="48889" y1="5253" x2="48889" y2="5253"/>
                          <a14:foregroundMark x1="62626" y1="94141" x2="62626" y2="94141"/>
                          <a14:foregroundMark x1="58586" y1="92525" x2="58586" y2="92525"/>
                          <a14:foregroundMark x1="57980" y1="98182" x2="57980" y2="98182"/>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4361202" y="3779511"/>
              <a:ext cx="674100" cy="681741"/>
            </a:xfrm>
            <a:prstGeom prst="rect">
              <a:avLst/>
            </a:prstGeom>
            <a:noFill/>
            <a:extLst>
              <a:ext uri="{909E8E84-426E-40DD-AFC4-6F175D3DCCD1}">
                <a14:hiddenFill xmlns:a14="http://schemas.microsoft.com/office/drawing/2010/main">
                  <a:solidFill>
                    <a:srgbClr val="FFFFFF"/>
                  </a:solidFill>
                </a14:hiddenFill>
              </a:ext>
            </a:extLst>
          </p:spPr>
        </p:pic>
        <p:cxnSp>
          <p:nvCxnSpPr>
            <p:cNvPr id="23582" name="Elbow Connector 23581">
              <a:extLst>
                <a:ext uri="{FF2B5EF4-FFF2-40B4-BE49-F238E27FC236}">
                  <a16:creationId xmlns:a16="http://schemas.microsoft.com/office/drawing/2014/main" id="{84DBEFB2-DD30-83D2-EC39-619C4CF5364B}"/>
                </a:ext>
              </a:extLst>
            </p:cNvPr>
            <p:cNvCxnSpPr>
              <a:cxnSpLocks/>
              <a:stCxn id="23567" idx="1"/>
              <a:endCxn id="23559" idx="2"/>
            </p:cNvCxnSpPr>
            <p:nvPr/>
          </p:nvCxnSpPr>
          <p:spPr>
            <a:xfrm rot="16200000" flipH="1">
              <a:off x="4048112" y="2072039"/>
              <a:ext cx="446244" cy="1736136"/>
            </a:xfrm>
            <a:prstGeom prst="bentConnector2">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3583" name="Elbow Connector 23582">
              <a:extLst>
                <a:ext uri="{FF2B5EF4-FFF2-40B4-BE49-F238E27FC236}">
                  <a16:creationId xmlns:a16="http://schemas.microsoft.com/office/drawing/2014/main" id="{85CD393A-1FAD-EF4B-F284-00908312DCE7}"/>
                </a:ext>
              </a:extLst>
            </p:cNvPr>
            <p:cNvCxnSpPr>
              <a:cxnSpLocks/>
              <a:stCxn id="23567" idx="1"/>
              <a:endCxn id="23575" idx="0"/>
            </p:cNvCxnSpPr>
            <p:nvPr/>
          </p:nvCxnSpPr>
          <p:spPr>
            <a:xfrm rot="5400000">
              <a:off x="2319937" y="2091722"/>
              <a:ext cx="457967" cy="1708493"/>
            </a:xfrm>
            <a:prstGeom prst="bentConnector2">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3587" name="Elbow Connector 23586">
              <a:extLst>
                <a:ext uri="{FF2B5EF4-FFF2-40B4-BE49-F238E27FC236}">
                  <a16:creationId xmlns:a16="http://schemas.microsoft.com/office/drawing/2014/main" id="{D2D4A912-7C1E-4402-FB80-90B3853F3D1C}"/>
                </a:ext>
              </a:extLst>
            </p:cNvPr>
            <p:cNvCxnSpPr>
              <a:cxnSpLocks/>
              <a:stCxn id="23567" idx="1"/>
              <a:endCxn id="23553" idx="3"/>
            </p:cNvCxnSpPr>
            <p:nvPr/>
          </p:nvCxnSpPr>
          <p:spPr>
            <a:xfrm rot="16200000" flipH="1">
              <a:off x="3364473" y="2755677"/>
              <a:ext cx="2225146" cy="2147761"/>
            </a:xfrm>
            <a:prstGeom prst="bentConnector3">
              <a:avLst>
                <a:gd name="adj1" fmla="val 50000"/>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3593" name="Elbow Connector 23592">
              <a:extLst>
                <a:ext uri="{FF2B5EF4-FFF2-40B4-BE49-F238E27FC236}">
                  <a16:creationId xmlns:a16="http://schemas.microsoft.com/office/drawing/2014/main" id="{7FEE3C68-B5EB-7D01-6296-F9EA8DD11E3B}"/>
                </a:ext>
              </a:extLst>
            </p:cNvPr>
            <p:cNvCxnSpPr>
              <a:cxnSpLocks/>
              <a:stCxn id="23567" idx="1"/>
              <a:endCxn id="61" idx="3"/>
            </p:cNvCxnSpPr>
            <p:nvPr/>
          </p:nvCxnSpPr>
          <p:spPr>
            <a:xfrm rot="5400000">
              <a:off x="1234203" y="2765502"/>
              <a:ext cx="2217480" cy="2120446"/>
            </a:xfrm>
            <a:prstGeom prst="bentConnector3">
              <a:avLst>
                <a:gd name="adj1" fmla="val 50000"/>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cxnSp>
          <p:nvCxnSpPr>
            <p:cNvPr id="23598" name="Straight Connector 23597">
              <a:extLst>
                <a:ext uri="{FF2B5EF4-FFF2-40B4-BE49-F238E27FC236}">
                  <a16:creationId xmlns:a16="http://schemas.microsoft.com/office/drawing/2014/main" id="{5D3CC279-462B-DA9B-DC46-AB8422BB8DB6}"/>
                </a:ext>
              </a:extLst>
            </p:cNvPr>
            <p:cNvCxnSpPr>
              <a:cxnSpLocks/>
              <a:stCxn id="23567" idx="1"/>
              <a:endCxn id="23578" idx="3"/>
            </p:cNvCxnSpPr>
            <p:nvPr/>
          </p:nvCxnSpPr>
          <p:spPr>
            <a:xfrm>
              <a:off x="3403166" y="2716985"/>
              <a:ext cx="753" cy="1290510"/>
            </a:xfrm>
            <a:prstGeom prst="line">
              <a:avLst/>
            </a:prstGeom>
            <a:ln>
              <a:solidFill>
                <a:srgbClr val="00B0F0"/>
              </a:solidFill>
              <a:prstDash val="dash"/>
            </a:ln>
          </p:spPr>
          <p:style>
            <a:lnRef idx="1">
              <a:schemeClr val="accent1"/>
            </a:lnRef>
            <a:fillRef idx="0">
              <a:schemeClr val="accent1"/>
            </a:fillRef>
            <a:effectRef idx="0">
              <a:schemeClr val="accent1"/>
            </a:effectRef>
            <a:fontRef idx="minor">
              <a:schemeClr val="tx1"/>
            </a:fontRef>
          </p:style>
        </p:cxnSp>
        <p:sp>
          <p:nvSpPr>
            <p:cNvPr id="23602" name="TextBox 23601">
              <a:extLst>
                <a:ext uri="{FF2B5EF4-FFF2-40B4-BE49-F238E27FC236}">
                  <a16:creationId xmlns:a16="http://schemas.microsoft.com/office/drawing/2014/main" id="{5A83291C-B418-8932-0AF7-44907C967CC1}"/>
                </a:ext>
              </a:extLst>
            </p:cNvPr>
            <p:cNvSpPr txBox="1"/>
            <p:nvPr/>
          </p:nvSpPr>
          <p:spPr>
            <a:xfrm>
              <a:off x="766107" y="1451651"/>
              <a:ext cx="3390416" cy="288260"/>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4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ORGANIZATION STRUCTURE </a:t>
              </a:r>
              <a:endParaRPr kumimoji="0" lang="en-US" altLang="ko-KR" sz="1400" b="1" i="0" u="none" strike="noStrike" kern="1200" cap="none"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23605" name="TextBox 23604">
              <a:extLst>
                <a:ext uri="{FF2B5EF4-FFF2-40B4-BE49-F238E27FC236}">
                  <a16:creationId xmlns:a16="http://schemas.microsoft.com/office/drawing/2014/main" id="{0EDDB2C1-51A2-4BA5-9A4A-5FDA1AF5DAD2}"/>
                </a:ext>
              </a:extLst>
            </p:cNvPr>
            <p:cNvSpPr txBox="1"/>
            <p:nvPr/>
          </p:nvSpPr>
          <p:spPr>
            <a:xfrm>
              <a:off x="1943700" y="4054810"/>
              <a:ext cx="1549730" cy="210463"/>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00" dirty="0">
                  <a:latin typeface="Century Gothic" panose="020B0502020202020204" pitchFamily="34" charset="0"/>
                  <a:ea typeface="KoPubWorldDotum Medium" panose="00000600000000000000" pitchFamily="2" charset="-127"/>
                  <a:cs typeface="KoPubWorldDotum Medium" panose="00000600000000000000" pitchFamily="2" charset="-127"/>
                </a:rPr>
                <a:t>Fulfillment Group </a:t>
              </a:r>
              <a:endParaRPr kumimoji="0" lang="en-US" altLang="ko-KR" sz="1000" i="0" u="none" strike="noStrike" kern="1200" cap="none" normalizeH="0" baseline="0" noProof="0" dirty="0">
                <a:ln>
                  <a:noFill/>
                </a:ln>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grpSp>
    </p:spTree>
    <p:extLst>
      <p:ext uri="{BB962C8B-B14F-4D97-AF65-F5344CB8AC3E}">
        <p14:creationId xmlns:p14="http://schemas.microsoft.com/office/powerpoint/2010/main" val="1173768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4613B4A9-1C7C-4729-A016-AB42D39794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9745C2C-F952-9853-1CC3-B67CFC4387A5}"/>
              </a:ext>
            </a:extLst>
          </p:cNvPr>
          <p:cNvSpPr txBox="1"/>
          <p:nvPr/>
        </p:nvSpPr>
        <p:spPr>
          <a:xfrm>
            <a:off x="2369713" y="3193961"/>
            <a:ext cx="184731" cy="369332"/>
          </a:xfrm>
          <a:prstGeom prst="rect">
            <a:avLst/>
          </a:prstGeom>
          <a:noFill/>
        </p:spPr>
        <p:txBody>
          <a:bodyPr wrap="none" rtlCol="0">
            <a:spAutoFit/>
          </a:bodyPr>
          <a:lstStyle/>
          <a:p>
            <a:endParaRPr lang="en-TH" dirty="0"/>
          </a:p>
        </p:txBody>
      </p:sp>
      <p:sp>
        <p:nvSpPr>
          <p:cNvPr id="18" name="TextBox 17">
            <a:extLst>
              <a:ext uri="{FF2B5EF4-FFF2-40B4-BE49-F238E27FC236}">
                <a16:creationId xmlns:a16="http://schemas.microsoft.com/office/drawing/2014/main" id="{D8B535C9-B7B6-4135-A648-C902F37AD987}"/>
              </a:ext>
            </a:extLst>
          </p:cNvPr>
          <p:cNvSpPr txBox="1"/>
          <p:nvPr/>
        </p:nvSpPr>
        <p:spPr>
          <a:xfrm>
            <a:off x="555585" y="266487"/>
            <a:ext cx="4547889" cy="461665"/>
          </a:xfrm>
          <a:prstGeom prst="rect">
            <a:avLst/>
          </a:prstGeom>
          <a:noFill/>
        </p:spPr>
        <p:txBody>
          <a:bodyPr wrap="square">
            <a:spAutoFit/>
          </a:bodyPr>
          <a:lstStyle/>
          <a:p>
            <a:r>
              <a:rPr lang="en-US" altLang="ko-KR" sz="2400" b="1" dirty="0">
                <a:solidFill>
                  <a:schemeClr val="bg1">
                    <a:lumMod val="50000"/>
                  </a:schemeClr>
                </a:solidFill>
                <a:latin typeface="Arial" panose="020B0604020202020204" pitchFamily="34" charset="0"/>
                <a:cs typeface="Arial" panose="020B0604020202020204" pitchFamily="34" charset="0"/>
              </a:rPr>
              <a:t>Our Business </a:t>
            </a:r>
            <a:endParaRPr lang="en-US" altLang="ko-KR" sz="2400" b="1" dirty="0">
              <a:solidFill>
                <a:srgbClr val="00B0F0"/>
              </a:solidFill>
              <a:latin typeface="Arial" panose="020B0604020202020204" pitchFamily="34" charset="0"/>
              <a:cs typeface="Arial" panose="020B0604020202020204" pitchFamily="34" charset="0"/>
            </a:endParaRPr>
          </a:p>
        </p:txBody>
      </p:sp>
      <p:pic>
        <p:nvPicPr>
          <p:cNvPr id="19" name="Picture 18">
            <a:extLst>
              <a:ext uri="{FF2B5EF4-FFF2-40B4-BE49-F238E27FC236}">
                <a16:creationId xmlns:a16="http://schemas.microsoft.com/office/drawing/2014/main" id="{40BBA1A3-7A1C-B77C-F438-9F7B35F9AA4B}"/>
              </a:ext>
            </a:extLst>
          </p:cNvPr>
          <p:cNvPicPr>
            <a:picLocks noChangeAspect="1"/>
          </p:cNvPicPr>
          <p:nvPr/>
        </p:nvPicPr>
        <p:blipFill rotWithShape="1">
          <a:blip r:embed="rId3">
            <a:duotone>
              <a:prstClr val="black"/>
              <a:schemeClr val="tx2">
                <a:tint val="45000"/>
                <a:satMod val="400000"/>
              </a:schemeClr>
            </a:duotone>
          </a:blip>
          <a:srcRect l="6120" r="11826"/>
          <a:stretch/>
        </p:blipFill>
        <p:spPr>
          <a:xfrm>
            <a:off x="-7" y="-1"/>
            <a:ext cx="5327381" cy="4869343"/>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pic>
        <p:nvPicPr>
          <p:cNvPr id="22" name="Picture 21">
            <a:extLst>
              <a:ext uri="{FF2B5EF4-FFF2-40B4-BE49-F238E27FC236}">
                <a16:creationId xmlns:a16="http://schemas.microsoft.com/office/drawing/2014/main" id="{F6EA74E2-E09A-CE1D-EB5B-6514B36EDF3F}"/>
              </a:ext>
            </a:extLst>
          </p:cNvPr>
          <p:cNvPicPr>
            <a:picLocks noChangeAspect="1"/>
          </p:cNvPicPr>
          <p:nvPr/>
        </p:nvPicPr>
        <p:blipFill>
          <a:blip r:embed="rId4">
            <a:grayscl/>
          </a:blip>
          <a:stretch>
            <a:fillRect/>
          </a:stretch>
        </p:blipFill>
        <p:spPr>
          <a:xfrm>
            <a:off x="3156" y="3793494"/>
            <a:ext cx="2885817" cy="3067544"/>
          </a:xfrm>
          <a:prstGeom prst="rect">
            <a:avLst/>
          </a:prstGeom>
        </p:spPr>
      </p:pic>
      <p:sp>
        <p:nvSpPr>
          <p:cNvPr id="23" name="Right Triangle 22">
            <a:extLst>
              <a:ext uri="{FF2B5EF4-FFF2-40B4-BE49-F238E27FC236}">
                <a16:creationId xmlns:a16="http://schemas.microsoft.com/office/drawing/2014/main" id="{7B02F6BF-FD6E-FB95-9AD7-BB278D9793FC}"/>
              </a:ext>
            </a:extLst>
          </p:cNvPr>
          <p:cNvSpPr/>
          <p:nvPr/>
        </p:nvSpPr>
        <p:spPr>
          <a:xfrm flipH="1">
            <a:off x="1032906" y="-2"/>
            <a:ext cx="4138337" cy="6858001"/>
          </a:xfrm>
          <a:prstGeom prst="r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4" name="Rectangle 23">
            <a:extLst>
              <a:ext uri="{FF2B5EF4-FFF2-40B4-BE49-F238E27FC236}">
                <a16:creationId xmlns:a16="http://schemas.microsoft.com/office/drawing/2014/main" id="{29F260F2-6D13-AF27-1DF1-E899B1DCB849}"/>
              </a:ext>
            </a:extLst>
          </p:cNvPr>
          <p:cNvSpPr/>
          <p:nvPr/>
        </p:nvSpPr>
        <p:spPr>
          <a:xfrm>
            <a:off x="-3166" y="3755725"/>
            <a:ext cx="3077669" cy="144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6" name="TextBox 25">
            <a:extLst>
              <a:ext uri="{FF2B5EF4-FFF2-40B4-BE49-F238E27FC236}">
                <a16:creationId xmlns:a16="http://schemas.microsoft.com/office/drawing/2014/main" id="{01268E08-CB54-0C65-7F08-B3668C987285}"/>
              </a:ext>
            </a:extLst>
          </p:cNvPr>
          <p:cNvSpPr txBox="1"/>
          <p:nvPr/>
        </p:nvSpPr>
        <p:spPr>
          <a:xfrm>
            <a:off x="601770" y="170910"/>
            <a:ext cx="4547889" cy="461665"/>
          </a:xfrm>
          <a:prstGeom prst="rect">
            <a:avLst/>
          </a:prstGeom>
          <a:noFill/>
        </p:spPr>
        <p:txBody>
          <a:bodyPr wrap="square">
            <a:spAutoFit/>
          </a:bodyPr>
          <a:lstStyle/>
          <a:p>
            <a:r>
              <a:rPr lang="en-US" altLang="ko-KR" sz="2400" b="1" dirty="0">
                <a:solidFill>
                  <a:schemeClr val="bg1"/>
                </a:solidFill>
                <a:latin typeface="Century Gothic" panose="020B0502020202020204" pitchFamily="34" charset="0"/>
                <a:cs typeface="Arial" panose="020B0604020202020204" pitchFamily="34" charset="0"/>
              </a:rPr>
              <a:t>About </a:t>
            </a:r>
            <a:r>
              <a:rPr lang="en-US" altLang="ko-KR" sz="2400" b="1" dirty="0">
                <a:solidFill>
                  <a:srgbClr val="00B0F0"/>
                </a:solidFill>
                <a:latin typeface="Century Gothic" panose="020B0502020202020204" pitchFamily="34" charset="0"/>
                <a:cs typeface="Arial" panose="020B0604020202020204" pitchFamily="34" charset="0"/>
              </a:rPr>
              <a:t>Product </a:t>
            </a:r>
            <a:r>
              <a:rPr lang="en-US" altLang="ko-KR" sz="2400" b="1" dirty="0">
                <a:solidFill>
                  <a:schemeClr val="bg1"/>
                </a:solidFill>
                <a:latin typeface="Century Gothic" panose="020B0502020202020204" pitchFamily="34" charset="0"/>
                <a:cs typeface="Arial" panose="020B0604020202020204" pitchFamily="34" charset="0"/>
              </a:rPr>
              <a:t>&amp;</a:t>
            </a:r>
            <a:r>
              <a:rPr lang="en-US" altLang="ko-KR" sz="2400" b="1" dirty="0">
                <a:solidFill>
                  <a:srgbClr val="00B0F0"/>
                </a:solidFill>
                <a:latin typeface="Century Gothic" panose="020B0502020202020204" pitchFamily="34" charset="0"/>
                <a:cs typeface="Arial" panose="020B0604020202020204" pitchFamily="34" charset="0"/>
              </a:rPr>
              <a:t> Service  </a:t>
            </a:r>
            <a:r>
              <a:rPr lang="en-US" altLang="ko-KR" sz="2400" b="1" dirty="0">
                <a:solidFill>
                  <a:schemeClr val="bg1"/>
                </a:solidFill>
                <a:latin typeface="Century Gothic" panose="020B0502020202020204" pitchFamily="34" charset="0"/>
                <a:cs typeface="Arial" panose="020B0604020202020204" pitchFamily="34" charset="0"/>
              </a:rPr>
              <a:t>  </a:t>
            </a:r>
          </a:p>
        </p:txBody>
      </p:sp>
      <p:sp>
        <p:nvSpPr>
          <p:cNvPr id="31" name="Rectangle 30">
            <a:extLst>
              <a:ext uri="{FF2B5EF4-FFF2-40B4-BE49-F238E27FC236}">
                <a16:creationId xmlns:a16="http://schemas.microsoft.com/office/drawing/2014/main" id="{D1B6BAB0-2802-13F2-4795-D2F30FFDAC28}"/>
              </a:ext>
            </a:extLst>
          </p:cNvPr>
          <p:cNvSpPr/>
          <p:nvPr/>
        </p:nvSpPr>
        <p:spPr>
          <a:xfrm>
            <a:off x="225286" y="786250"/>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dirty="0"/>
          </a:p>
        </p:txBody>
      </p:sp>
      <p:pic>
        <p:nvPicPr>
          <p:cNvPr id="32" name="Picture 31">
            <a:extLst>
              <a:ext uri="{FF2B5EF4-FFF2-40B4-BE49-F238E27FC236}">
                <a16:creationId xmlns:a16="http://schemas.microsoft.com/office/drawing/2014/main" id="{D3F36665-3EF1-7BB1-5FB3-3E0F81B956D9}"/>
              </a:ext>
            </a:extLst>
          </p:cNvPr>
          <p:cNvPicPr>
            <a:picLocks noChangeAspect="1"/>
          </p:cNvPicPr>
          <p:nvPr/>
        </p:nvPicPr>
        <p:blipFill>
          <a:blip r:embed="rId5">
            <a:grayscl/>
          </a:blip>
          <a:stretch>
            <a:fillRect/>
          </a:stretch>
        </p:blipFill>
        <p:spPr>
          <a:xfrm>
            <a:off x="518291" y="1540916"/>
            <a:ext cx="4138337" cy="1563694"/>
          </a:xfrm>
          <a:prstGeom prst="roundRect">
            <a:avLst/>
          </a:prstGeom>
        </p:spPr>
      </p:pic>
      <p:sp>
        <p:nvSpPr>
          <p:cNvPr id="33" name="TextBox 32">
            <a:extLst>
              <a:ext uri="{FF2B5EF4-FFF2-40B4-BE49-F238E27FC236}">
                <a16:creationId xmlns:a16="http://schemas.microsoft.com/office/drawing/2014/main" id="{A4FAB634-B6FA-8898-007C-DD78180024AC}"/>
              </a:ext>
            </a:extLst>
          </p:cNvPr>
          <p:cNvSpPr txBox="1"/>
          <p:nvPr/>
        </p:nvSpPr>
        <p:spPr>
          <a:xfrm>
            <a:off x="843265" y="1080229"/>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FINANCE SOLUTION  </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pic>
        <p:nvPicPr>
          <p:cNvPr id="39" name="Picture 38" descr="A blue dollar sign in a blue circle&#10;&#10;Description automatically generated">
            <a:extLst>
              <a:ext uri="{FF2B5EF4-FFF2-40B4-BE49-F238E27FC236}">
                <a16:creationId xmlns:a16="http://schemas.microsoft.com/office/drawing/2014/main" id="{3D9349C6-1493-3277-EFAA-242D7C6D53A8}"/>
              </a:ext>
            </a:extLst>
          </p:cNvPr>
          <p:cNvPicPr>
            <a:picLocks noChangeAspect="1"/>
          </p:cNvPicPr>
          <p:nvPr/>
        </p:nvPicPr>
        <p:blipFill>
          <a:blip r:embed="rId6">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546910" y="1082710"/>
            <a:ext cx="313915" cy="287936"/>
          </a:xfrm>
          <a:prstGeom prst="rect">
            <a:avLst/>
          </a:prstGeom>
        </p:spPr>
      </p:pic>
      <p:sp>
        <p:nvSpPr>
          <p:cNvPr id="2" name="TextBox 1">
            <a:extLst>
              <a:ext uri="{FF2B5EF4-FFF2-40B4-BE49-F238E27FC236}">
                <a16:creationId xmlns:a16="http://schemas.microsoft.com/office/drawing/2014/main" id="{64B80389-6882-1FAB-1388-04B9320A2A81}"/>
              </a:ext>
            </a:extLst>
          </p:cNvPr>
          <p:cNvSpPr txBox="1"/>
          <p:nvPr/>
        </p:nvSpPr>
        <p:spPr>
          <a:xfrm>
            <a:off x="601770" y="3263496"/>
            <a:ext cx="3579611" cy="33855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05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DIGITAL CORE INSURANCE PLATFORM  </a:t>
            </a:r>
            <a:r>
              <a:rPr lang="en-US" altLang="ko-KR" sz="1600" b="1" dirty="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a:t>
            </a:r>
            <a:r>
              <a:rPr lang="en-US" altLang="ko-KR" sz="16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INS</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PEER”</a:t>
            </a:r>
            <a:endParaRPr kumimoji="0" lang="en-US" altLang="ko-KR" sz="12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7" name="Rectangle 6">
            <a:extLst>
              <a:ext uri="{FF2B5EF4-FFF2-40B4-BE49-F238E27FC236}">
                <a16:creationId xmlns:a16="http://schemas.microsoft.com/office/drawing/2014/main" id="{9FBC3905-9A9C-3A76-8185-31AFF16AF39B}"/>
              </a:ext>
            </a:extLst>
          </p:cNvPr>
          <p:cNvSpPr/>
          <p:nvPr/>
        </p:nvSpPr>
        <p:spPr>
          <a:xfrm>
            <a:off x="6190752" y="5881969"/>
            <a:ext cx="2972924"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Flexible Domain </a:t>
            </a:r>
            <a:r>
              <a:rPr lang="en-US" sz="1100" dirty="0">
                <a:solidFill>
                  <a:schemeClr val="tx1">
                    <a:lumMod val="65000"/>
                    <a:lumOff val="35000"/>
                  </a:schemeClr>
                </a:solidFill>
                <a:latin typeface="Century Gothic" panose="020B0502020202020204" pitchFamily="34" charset="0"/>
              </a:rPr>
              <a:t>Hierarchy</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8" name="Rectangle 7">
            <a:extLst>
              <a:ext uri="{FF2B5EF4-FFF2-40B4-BE49-F238E27FC236}">
                <a16:creationId xmlns:a16="http://schemas.microsoft.com/office/drawing/2014/main" id="{814BCB3B-DED5-5F0B-85E7-370003920AF9}"/>
              </a:ext>
            </a:extLst>
          </p:cNvPr>
          <p:cNvSpPr/>
          <p:nvPr/>
        </p:nvSpPr>
        <p:spPr>
          <a:xfrm>
            <a:off x="6190752" y="3629593"/>
            <a:ext cx="2972924"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Configurable Product</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9" name="Rectangle 8">
            <a:extLst>
              <a:ext uri="{FF2B5EF4-FFF2-40B4-BE49-F238E27FC236}">
                <a16:creationId xmlns:a16="http://schemas.microsoft.com/office/drawing/2014/main" id="{FCCF6A92-169F-05E3-952F-E5CF38BE664E}"/>
              </a:ext>
            </a:extLst>
          </p:cNvPr>
          <p:cNvSpPr/>
          <p:nvPr/>
        </p:nvSpPr>
        <p:spPr>
          <a:xfrm>
            <a:off x="6190752" y="3348046"/>
            <a:ext cx="2512426"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Role Base Configurable </a:t>
            </a:r>
            <a:r>
              <a:rPr lang="en-US" sz="1100" dirty="0">
                <a:solidFill>
                  <a:schemeClr val="tx1">
                    <a:lumMod val="65000"/>
                    <a:lumOff val="35000"/>
                  </a:schemeClr>
                </a:solidFill>
                <a:latin typeface="Century Gothic" panose="020B0502020202020204" pitchFamily="34" charset="0"/>
              </a:rPr>
              <a:t>UI</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10" name="Rectangle 9">
            <a:extLst>
              <a:ext uri="{FF2B5EF4-FFF2-40B4-BE49-F238E27FC236}">
                <a16:creationId xmlns:a16="http://schemas.microsoft.com/office/drawing/2014/main" id="{816DC744-36F3-E4F1-44F2-C311A9C91E2E}"/>
              </a:ext>
            </a:extLst>
          </p:cNvPr>
          <p:cNvSpPr/>
          <p:nvPr/>
        </p:nvSpPr>
        <p:spPr>
          <a:xfrm>
            <a:off x="6190752" y="4755781"/>
            <a:ext cx="2972924"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Customer Base 360 Degree View </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11" name="Rectangle 10">
            <a:extLst>
              <a:ext uri="{FF2B5EF4-FFF2-40B4-BE49-F238E27FC236}">
                <a16:creationId xmlns:a16="http://schemas.microsoft.com/office/drawing/2014/main" id="{89F1CDEF-E5DD-0709-E696-7BE46053EBA2}"/>
              </a:ext>
            </a:extLst>
          </p:cNvPr>
          <p:cNvSpPr/>
          <p:nvPr/>
        </p:nvSpPr>
        <p:spPr>
          <a:xfrm>
            <a:off x="6190752" y="4192687"/>
            <a:ext cx="2972924"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Process / Validation Rule Engine</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12" name="Rectangle 11">
            <a:extLst>
              <a:ext uri="{FF2B5EF4-FFF2-40B4-BE49-F238E27FC236}">
                <a16:creationId xmlns:a16="http://schemas.microsoft.com/office/drawing/2014/main" id="{F3F2932E-091A-3C2E-15D2-396971066B5E}"/>
              </a:ext>
            </a:extLst>
          </p:cNvPr>
          <p:cNvSpPr/>
          <p:nvPr/>
        </p:nvSpPr>
        <p:spPr>
          <a:xfrm>
            <a:off x="6190752" y="3911140"/>
            <a:ext cx="2972924"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Configurable </a:t>
            </a:r>
            <a:r>
              <a:rPr lang="en-US" sz="1100" dirty="0">
                <a:solidFill>
                  <a:schemeClr val="tx1">
                    <a:lumMod val="65000"/>
                    <a:lumOff val="35000"/>
                  </a:schemeClr>
                </a:solidFill>
                <a:latin typeface="Century Gothic" panose="020B0502020202020204" pitchFamily="34" charset="0"/>
              </a:rPr>
              <a:t>Claim</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13" name="Rectangle 12">
            <a:extLst>
              <a:ext uri="{FF2B5EF4-FFF2-40B4-BE49-F238E27FC236}">
                <a16:creationId xmlns:a16="http://schemas.microsoft.com/office/drawing/2014/main" id="{58045FC2-C701-CC3F-8E59-CB9D894E3F27}"/>
              </a:ext>
            </a:extLst>
          </p:cNvPr>
          <p:cNvSpPr/>
          <p:nvPr/>
        </p:nvSpPr>
        <p:spPr>
          <a:xfrm>
            <a:off x="6190752" y="5037328"/>
            <a:ext cx="2512426"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Integration Manager</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14" name="Rectangle 13">
            <a:extLst>
              <a:ext uri="{FF2B5EF4-FFF2-40B4-BE49-F238E27FC236}">
                <a16:creationId xmlns:a16="http://schemas.microsoft.com/office/drawing/2014/main" id="{0ACDCE09-866C-68B5-8528-0D4FE386B2F4}"/>
              </a:ext>
            </a:extLst>
          </p:cNvPr>
          <p:cNvSpPr/>
          <p:nvPr/>
        </p:nvSpPr>
        <p:spPr>
          <a:xfrm>
            <a:off x="6190752" y="5318875"/>
            <a:ext cx="2512426"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rPr>
              <a:t>Built-In AI Enablement</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16" name="TextBox 15">
            <a:extLst>
              <a:ext uri="{FF2B5EF4-FFF2-40B4-BE49-F238E27FC236}">
                <a16:creationId xmlns:a16="http://schemas.microsoft.com/office/drawing/2014/main" id="{2B8750E9-B889-B725-45F3-F329AD924E37}"/>
              </a:ext>
            </a:extLst>
          </p:cNvPr>
          <p:cNvSpPr txBox="1"/>
          <p:nvPr/>
        </p:nvSpPr>
        <p:spPr>
          <a:xfrm>
            <a:off x="5866210" y="1514289"/>
            <a:ext cx="5209253" cy="1329723"/>
          </a:xfrm>
          <a:prstGeom prst="rect">
            <a:avLst/>
          </a:prstGeom>
          <a:noFill/>
          <a:ln>
            <a:noFill/>
          </a:ln>
        </p:spPr>
        <p:txBody>
          <a:bodyPr wrap="square">
            <a:spAutoFit/>
          </a:bodyPr>
          <a:lstStyle>
            <a:defPPr>
              <a:defRPr lang="ko-KR"/>
            </a:defPPr>
            <a:lvl1pPr marR="0" lvl="0" indent="0" fontAlgn="auto" latinLnBrk="0">
              <a:lnSpc>
                <a:spcPts val="1320"/>
              </a:lnSpc>
              <a:spcBef>
                <a:spcPts val="600"/>
              </a:spcBef>
              <a:spcAft>
                <a:spcPts val="0"/>
              </a:spcAft>
              <a:buClrTx/>
              <a:buSzTx/>
              <a:buFontTx/>
              <a:buNone/>
              <a:tabLst/>
              <a:defRPr sz="9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pPr>
              <a:lnSpc>
                <a:spcPct val="150000"/>
              </a:lnSpc>
            </a:pPr>
            <a:r>
              <a:rPr lang="en-US" altLang="ko-KR" sz="1100" dirty="0"/>
              <a:t>INSPEER is Bluestone's proprietary Insurance Digital Core Platform, offering Configurable Product/UI/Rule capabilities to support a wide range of products. All configurations are easily manageable without the need for programming, and it includes Built-In AI Integration for Underwriting, Document Management, and Process Improvement support.</a:t>
            </a:r>
          </a:p>
        </p:txBody>
      </p:sp>
      <p:sp>
        <p:nvSpPr>
          <p:cNvPr id="21" name="Rectangle 20">
            <a:extLst>
              <a:ext uri="{FF2B5EF4-FFF2-40B4-BE49-F238E27FC236}">
                <a16:creationId xmlns:a16="http://schemas.microsoft.com/office/drawing/2014/main" id="{191A23C8-2E97-64E2-3638-956FBF37CDED}"/>
              </a:ext>
            </a:extLst>
          </p:cNvPr>
          <p:cNvSpPr/>
          <p:nvPr/>
        </p:nvSpPr>
        <p:spPr>
          <a:xfrm>
            <a:off x="6190752" y="5600422"/>
            <a:ext cx="2512426"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lumMod val="65000"/>
                    <a:lumOff val="35000"/>
                  </a:schemeClr>
                </a:solidFill>
                <a:latin typeface="Century Gothic" panose="020B0502020202020204" pitchFamily="34" charset="0"/>
              </a:rPr>
              <a:t>Configurable Rate Table </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sp>
        <p:nvSpPr>
          <p:cNvPr id="50" name="Rectangle 49">
            <a:extLst>
              <a:ext uri="{FF2B5EF4-FFF2-40B4-BE49-F238E27FC236}">
                <a16:creationId xmlns:a16="http://schemas.microsoft.com/office/drawing/2014/main" id="{66BE153B-F19F-F433-5415-60F958492D9D}"/>
              </a:ext>
            </a:extLst>
          </p:cNvPr>
          <p:cNvSpPr/>
          <p:nvPr/>
        </p:nvSpPr>
        <p:spPr>
          <a:xfrm>
            <a:off x="6190752" y="4474234"/>
            <a:ext cx="2512426" cy="21600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marR="0" lvl="0" indent="-1714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solidFill>
                  <a:schemeClr val="tx1">
                    <a:lumMod val="65000"/>
                    <a:lumOff val="35000"/>
                  </a:schemeClr>
                </a:solidFill>
                <a:latin typeface="Century Gothic" panose="020B0502020202020204" pitchFamily="34" charset="0"/>
              </a:rPr>
              <a:t>Sales Channel </a:t>
            </a:r>
            <a:endParaRPr kumimoji="0" lang="en-MM" sz="1100" u="none" strike="noStrike" kern="1200" cap="none" spc="0" normalizeH="0" baseline="0" noProof="0" dirty="0">
              <a:ln>
                <a:noFill/>
              </a:ln>
              <a:solidFill>
                <a:schemeClr val="tx1">
                  <a:lumMod val="65000"/>
                  <a:lumOff val="35000"/>
                </a:schemeClr>
              </a:solidFill>
              <a:effectLst/>
              <a:uLnTx/>
              <a:uFillTx/>
              <a:latin typeface="Century Gothic" panose="020B0502020202020204" pitchFamily="34" charset="0"/>
            </a:endParaRPr>
          </a:p>
        </p:txBody>
      </p:sp>
      <p:grpSp>
        <p:nvGrpSpPr>
          <p:cNvPr id="59" name="Group 58">
            <a:extLst>
              <a:ext uri="{FF2B5EF4-FFF2-40B4-BE49-F238E27FC236}">
                <a16:creationId xmlns:a16="http://schemas.microsoft.com/office/drawing/2014/main" id="{DE46CDE6-8D7C-D61B-EE17-D48A417DA9AA}"/>
              </a:ext>
            </a:extLst>
          </p:cNvPr>
          <p:cNvGrpSpPr/>
          <p:nvPr/>
        </p:nvGrpSpPr>
        <p:grpSpPr>
          <a:xfrm>
            <a:off x="764122" y="3832551"/>
            <a:ext cx="3007198" cy="1358349"/>
            <a:chOff x="764122" y="3832551"/>
            <a:chExt cx="3007198" cy="1358349"/>
          </a:xfrm>
        </p:grpSpPr>
        <p:pic>
          <p:nvPicPr>
            <p:cNvPr id="15" name="Picture 14">
              <a:extLst>
                <a:ext uri="{FF2B5EF4-FFF2-40B4-BE49-F238E27FC236}">
                  <a16:creationId xmlns:a16="http://schemas.microsoft.com/office/drawing/2014/main" id="{0FA823C2-2D89-45C9-5BF5-6D2BC1188827}"/>
                </a:ext>
              </a:extLst>
            </p:cNvPr>
            <p:cNvPicPr>
              <a:picLocks noChangeAspect="1"/>
            </p:cNvPicPr>
            <p:nvPr/>
          </p:nvPicPr>
          <p:blipFill>
            <a:blip r:embed="rId7"/>
            <a:stretch>
              <a:fillRect/>
            </a:stretch>
          </p:blipFill>
          <p:spPr>
            <a:xfrm>
              <a:off x="764122" y="3832551"/>
              <a:ext cx="3007198" cy="1358349"/>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p:spPr>
        </p:pic>
        <p:sp>
          <p:nvSpPr>
            <p:cNvPr id="58" name="Rectangle 57">
              <a:extLst>
                <a:ext uri="{FF2B5EF4-FFF2-40B4-BE49-F238E27FC236}">
                  <a16:creationId xmlns:a16="http://schemas.microsoft.com/office/drawing/2014/main" id="{8F1F19ED-D5E3-7FCD-5D97-FAC05830B175}"/>
                </a:ext>
              </a:extLst>
            </p:cNvPr>
            <p:cNvSpPr/>
            <p:nvPr/>
          </p:nvSpPr>
          <p:spPr>
            <a:xfrm>
              <a:off x="789475" y="3867109"/>
              <a:ext cx="286288" cy="6554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grpSp>
      <p:pic>
        <p:nvPicPr>
          <p:cNvPr id="6" name="Picture 5">
            <a:extLst>
              <a:ext uri="{FF2B5EF4-FFF2-40B4-BE49-F238E27FC236}">
                <a16:creationId xmlns:a16="http://schemas.microsoft.com/office/drawing/2014/main" id="{088C9D6C-615F-1D77-B9E0-AA65893BFF4C}"/>
              </a:ext>
            </a:extLst>
          </p:cNvPr>
          <p:cNvPicPr>
            <a:picLocks noChangeAspect="1"/>
          </p:cNvPicPr>
          <p:nvPr/>
        </p:nvPicPr>
        <p:blipFill>
          <a:blip r:embed="rId8"/>
          <a:stretch>
            <a:fillRect/>
          </a:stretch>
        </p:blipFill>
        <p:spPr>
          <a:xfrm>
            <a:off x="2349955" y="4490005"/>
            <a:ext cx="2886109" cy="1447063"/>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p:spPr>
      </p:pic>
    </p:spTree>
    <p:extLst>
      <p:ext uri="{BB962C8B-B14F-4D97-AF65-F5344CB8AC3E}">
        <p14:creationId xmlns:p14="http://schemas.microsoft.com/office/powerpoint/2010/main" val="2290552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745C2C-F952-9853-1CC3-B67CFC4387A5}"/>
              </a:ext>
            </a:extLst>
          </p:cNvPr>
          <p:cNvSpPr txBox="1"/>
          <p:nvPr/>
        </p:nvSpPr>
        <p:spPr>
          <a:xfrm>
            <a:off x="2369713" y="3193961"/>
            <a:ext cx="184731" cy="369332"/>
          </a:xfrm>
          <a:prstGeom prst="rect">
            <a:avLst/>
          </a:prstGeom>
          <a:noFill/>
        </p:spPr>
        <p:txBody>
          <a:bodyPr wrap="none" rtlCol="0">
            <a:spAutoFit/>
          </a:bodyPr>
          <a:lstStyle/>
          <a:p>
            <a:endParaRPr lang="en-TH" dirty="0"/>
          </a:p>
        </p:txBody>
      </p:sp>
      <p:sp>
        <p:nvSpPr>
          <p:cNvPr id="18" name="TextBox 17">
            <a:extLst>
              <a:ext uri="{FF2B5EF4-FFF2-40B4-BE49-F238E27FC236}">
                <a16:creationId xmlns:a16="http://schemas.microsoft.com/office/drawing/2014/main" id="{D8B535C9-B7B6-4135-A648-C902F37AD987}"/>
              </a:ext>
            </a:extLst>
          </p:cNvPr>
          <p:cNvSpPr txBox="1"/>
          <p:nvPr/>
        </p:nvSpPr>
        <p:spPr>
          <a:xfrm>
            <a:off x="555585" y="266487"/>
            <a:ext cx="4547889" cy="461665"/>
          </a:xfrm>
          <a:prstGeom prst="rect">
            <a:avLst/>
          </a:prstGeom>
          <a:noFill/>
        </p:spPr>
        <p:txBody>
          <a:bodyPr wrap="square">
            <a:spAutoFit/>
          </a:bodyPr>
          <a:lstStyle/>
          <a:p>
            <a:r>
              <a:rPr lang="en-US" altLang="ko-KR" sz="2400" b="1" dirty="0">
                <a:solidFill>
                  <a:schemeClr val="bg1">
                    <a:lumMod val="50000"/>
                  </a:schemeClr>
                </a:solidFill>
                <a:latin typeface="Arial" panose="020B0604020202020204" pitchFamily="34" charset="0"/>
                <a:cs typeface="Arial" panose="020B0604020202020204" pitchFamily="34" charset="0"/>
              </a:rPr>
              <a:t>Our Business </a:t>
            </a:r>
            <a:endParaRPr lang="en-US" altLang="ko-KR" sz="2400" b="1" dirty="0">
              <a:solidFill>
                <a:srgbClr val="00B0F0"/>
              </a:solidFill>
              <a:latin typeface="Arial" panose="020B0604020202020204" pitchFamily="34" charset="0"/>
              <a:cs typeface="Arial" panose="020B0604020202020204" pitchFamily="34" charset="0"/>
            </a:endParaRPr>
          </a:p>
        </p:txBody>
      </p:sp>
      <p:pic>
        <p:nvPicPr>
          <p:cNvPr id="19" name="Picture 18">
            <a:extLst>
              <a:ext uri="{FF2B5EF4-FFF2-40B4-BE49-F238E27FC236}">
                <a16:creationId xmlns:a16="http://schemas.microsoft.com/office/drawing/2014/main" id="{40BBA1A3-7A1C-B77C-F438-9F7B35F9AA4B}"/>
              </a:ext>
            </a:extLst>
          </p:cNvPr>
          <p:cNvPicPr>
            <a:picLocks noChangeAspect="1"/>
          </p:cNvPicPr>
          <p:nvPr/>
        </p:nvPicPr>
        <p:blipFill rotWithShape="1">
          <a:blip r:embed="rId3">
            <a:duotone>
              <a:prstClr val="black"/>
              <a:schemeClr val="tx2">
                <a:tint val="45000"/>
                <a:satMod val="400000"/>
              </a:schemeClr>
            </a:duotone>
          </a:blip>
          <a:srcRect l="6120" r="11826"/>
          <a:stretch/>
        </p:blipFill>
        <p:spPr>
          <a:xfrm>
            <a:off x="-7" y="-1"/>
            <a:ext cx="5327381" cy="4869343"/>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pic>
        <p:nvPicPr>
          <p:cNvPr id="22" name="Picture 21">
            <a:extLst>
              <a:ext uri="{FF2B5EF4-FFF2-40B4-BE49-F238E27FC236}">
                <a16:creationId xmlns:a16="http://schemas.microsoft.com/office/drawing/2014/main" id="{F6EA74E2-E09A-CE1D-EB5B-6514B36EDF3F}"/>
              </a:ext>
            </a:extLst>
          </p:cNvPr>
          <p:cNvPicPr>
            <a:picLocks noChangeAspect="1"/>
          </p:cNvPicPr>
          <p:nvPr/>
        </p:nvPicPr>
        <p:blipFill>
          <a:blip r:embed="rId4">
            <a:grayscl/>
          </a:blip>
          <a:stretch>
            <a:fillRect/>
          </a:stretch>
        </p:blipFill>
        <p:spPr>
          <a:xfrm>
            <a:off x="3156" y="3793494"/>
            <a:ext cx="2885817" cy="3067544"/>
          </a:xfrm>
          <a:prstGeom prst="rect">
            <a:avLst/>
          </a:prstGeom>
        </p:spPr>
      </p:pic>
      <p:sp>
        <p:nvSpPr>
          <p:cNvPr id="23" name="Right Triangle 22">
            <a:extLst>
              <a:ext uri="{FF2B5EF4-FFF2-40B4-BE49-F238E27FC236}">
                <a16:creationId xmlns:a16="http://schemas.microsoft.com/office/drawing/2014/main" id="{7B02F6BF-FD6E-FB95-9AD7-BB278D9793FC}"/>
              </a:ext>
            </a:extLst>
          </p:cNvPr>
          <p:cNvSpPr/>
          <p:nvPr/>
        </p:nvSpPr>
        <p:spPr>
          <a:xfrm flipH="1">
            <a:off x="1032906" y="-2"/>
            <a:ext cx="4138337" cy="6858001"/>
          </a:xfrm>
          <a:prstGeom prst="r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4" name="Rectangle 23">
            <a:extLst>
              <a:ext uri="{FF2B5EF4-FFF2-40B4-BE49-F238E27FC236}">
                <a16:creationId xmlns:a16="http://schemas.microsoft.com/office/drawing/2014/main" id="{29F260F2-6D13-AF27-1DF1-E899B1DCB849}"/>
              </a:ext>
            </a:extLst>
          </p:cNvPr>
          <p:cNvSpPr/>
          <p:nvPr/>
        </p:nvSpPr>
        <p:spPr>
          <a:xfrm>
            <a:off x="-3166" y="3755725"/>
            <a:ext cx="3077669" cy="144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6" name="TextBox 25">
            <a:extLst>
              <a:ext uri="{FF2B5EF4-FFF2-40B4-BE49-F238E27FC236}">
                <a16:creationId xmlns:a16="http://schemas.microsoft.com/office/drawing/2014/main" id="{01268E08-CB54-0C65-7F08-B3668C987285}"/>
              </a:ext>
            </a:extLst>
          </p:cNvPr>
          <p:cNvSpPr txBox="1"/>
          <p:nvPr/>
        </p:nvSpPr>
        <p:spPr>
          <a:xfrm>
            <a:off x="601770" y="170910"/>
            <a:ext cx="4547889" cy="461665"/>
          </a:xfrm>
          <a:prstGeom prst="rect">
            <a:avLst/>
          </a:prstGeom>
          <a:noFill/>
        </p:spPr>
        <p:txBody>
          <a:bodyPr wrap="square">
            <a:spAutoFit/>
          </a:bodyPr>
          <a:lstStyle/>
          <a:p>
            <a:r>
              <a:rPr lang="en-US" altLang="ko-KR" sz="2400" b="1" dirty="0">
                <a:solidFill>
                  <a:schemeClr val="bg1"/>
                </a:solidFill>
                <a:latin typeface="Century Gothic" panose="020B0502020202020204" pitchFamily="34" charset="0"/>
                <a:cs typeface="Arial" panose="020B0604020202020204" pitchFamily="34" charset="0"/>
              </a:rPr>
              <a:t>About </a:t>
            </a:r>
            <a:r>
              <a:rPr lang="en-US" altLang="ko-KR" sz="2400" b="1" dirty="0">
                <a:solidFill>
                  <a:srgbClr val="00B0F0"/>
                </a:solidFill>
                <a:latin typeface="Century Gothic" panose="020B0502020202020204" pitchFamily="34" charset="0"/>
                <a:cs typeface="Arial" panose="020B0604020202020204" pitchFamily="34" charset="0"/>
              </a:rPr>
              <a:t>Product </a:t>
            </a:r>
            <a:r>
              <a:rPr lang="en-US" altLang="ko-KR" sz="2400" b="1" dirty="0">
                <a:solidFill>
                  <a:schemeClr val="bg1"/>
                </a:solidFill>
                <a:latin typeface="Century Gothic" panose="020B0502020202020204" pitchFamily="34" charset="0"/>
                <a:cs typeface="Arial" panose="020B0604020202020204" pitchFamily="34" charset="0"/>
              </a:rPr>
              <a:t>&amp;</a:t>
            </a:r>
            <a:r>
              <a:rPr lang="en-US" altLang="ko-KR" sz="2400" b="1" dirty="0">
                <a:solidFill>
                  <a:srgbClr val="00B0F0"/>
                </a:solidFill>
                <a:latin typeface="Century Gothic" panose="020B0502020202020204" pitchFamily="34" charset="0"/>
                <a:cs typeface="Arial" panose="020B0604020202020204" pitchFamily="34" charset="0"/>
              </a:rPr>
              <a:t> Service  </a:t>
            </a:r>
            <a:r>
              <a:rPr lang="en-US" altLang="ko-KR" sz="2400" b="1" dirty="0">
                <a:solidFill>
                  <a:schemeClr val="bg1"/>
                </a:solidFill>
                <a:latin typeface="Century Gothic" panose="020B0502020202020204" pitchFamily="34" charset="0"/>
                <a:cs typeface="Arial" panose="020B0604020202020204" pitchFamily="34" charset="0"/>
              </a:rPr>
              <a:t>  </a:t>
            </a:r>
          </a:p>
        </p:txBody>
      </p:sp>
      <p:sp>
        <p:nvSpPr>
          <p:cNvPr id="31" name="Rectangle 30">
            <a:extLst>
              <a:ext uri="{FF2B5EF4-FFF2-40B4-BE49-F238E27FC236}">
                <a16:creationId xmlns:a16="http://schemas.microsoft.com/office/drawing/2014/main" id="{D1B6BAB0-2802-13F2-4795-D2F30FFDAC28}"/>
              </a:ext>
            </a:extLst>
          </p:cNvPr>
          <p:cNvSpPr/>
          <p:nvPr/>
        </p:nvSpPr>
        <p:spPr>
          <a:xfrm>
            <a:off x="225286" y="786250"/>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dirty="0"/>
          </a:p>
        </p:txBody>
      </p:sp>
      <p:pic>
        <p:nvPicPr>
          <p:cNvPr id="32" name="Picture 31">
            <a:extLst>
              <a:ext uri="{FF2B5EF4-FFF2-40B4-BE49-F238E27FC236}">
                <a16:creationId xmlns:a16="http://schemas.microsoft.com/office/drawing/2014/main" id="{D3F36665-3EF1-7BB1-5FB3-3E0F81B956D9}"/>
              </a:ext>
            </a:extLst>
          </p:cNvPr>
          <p:cNvPicPr>
            <a:picLocks noChangeAspect="1"/>
          </p:cNvPicPr>
          <p:nvPr/>
        </p:nvPicPr>
        <p:blipFill>
          <a:blip r:embed="rId5">
            <a:grayscl/>
          </a:blip>
          <a:stretch>
            <a:fillRect/>
          </a:stretch>
        </p:blipFill>
        <p:spPr>
          <a:xfrm>
            <a:off x="518291" y="1540916"/>
            <a:ext cx="4138337" cy="1563694"/>
          </a:xfrm>
          <a:prstGeom prst="roundRect">
            <a:avLst/>
          </a:prstGeom>
        </p:spPr>
      </p:pic>
      <p:sp>
        <p:nvSpPr>
          <p:cNvPr id="33" name="TextBox 32">
            <a:extLst>
              <a:ext uri="{FF2B5EF4-FFF2-40B4-BE49-F238E27FC236}">
                <a16:creationId xmlns:a16="http://schemas.microsoft.com/office/drawing/2014/main" id="{A4FAB634-B6FA-8898-007C-DD78180024AC}"/>
              </a:ext>
            </a:extLst>
          </p:cNvPr>
          <p:cNvSpPr txBox="1"/>
          <p:nvPr/>
        </p:nvSpPr>
        <p:spPr>
          <a:xfrm>
            <a:off x="843265" y="1073425"/>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FINANCE SOLUTION  </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pic>
        <p:nvPicPr>
          <p:cNvPr id="39" name="Picture 38" descr="A blue dollar sign in a blue circle&#10;&#10;Description automatically generated">
            <a:extLst>
              <a:ext uri="{FF2B5EF4-FFF2-40B4-BE49-F238E27FC236}">
                <a16:creationId xmlns:a16="http://schemas.microsoft.com/office/drawing/2014/main" id="{3D9349C6-1493-3277-EFAA-242D7C6D53A8}"/>
              </a:ext>
            </a:extLst>
          </p:cNvPr>
          <p:cNvPicPr>
            <a:picLocks noChangeAspect="1"/>
          </p:cNvPicPr>
          <p:nvPr/>
        </p:nvPicPr>
        <p:blipFill>
          <a:blip r:embed="rId6">
            <a:duotone>
              <a:prstClr val="black"/>
              <a:schemeClr val="tx2">
                <a:tint val="45000"/>
                <a:satMod val="400000"/>
              </a:schemeClr>
            </a:duotone>
            <a:extLst>
              <a:ext uri="{28A0092B-C50C-407E-A947-70E740481C1C}">
                <a14:useLocalDpi xmlns:a14="http://schemas.microsoft.com/office/drawing/2010/main" val="0"/>
              </a:ext>
            </a:extLst>
          </a:blip>
          <a:stretch>
            <a:fillRect/>
          </a:stretch>
        </p:blipFill>
        <p:spPr>
          <a:xfrm>
            <a:off x="546910" y="1082710"/>
            <a:ext cx="313915" cy="287936"/>
          </a:xfrm>
          <a:prstGeom prst="rect">
            <a:avLst/>
          </a:prstGeom>
        </p:spPr>
      </p:pic>
      <p:sp>
        <p:nvSpPr>
          <p:cNvPr id="3" name="TextBox 2">
            <a:extLst>
              <a:ext uri="{FF2B5EF4-FFF2-40B4-BE49-F238E27FC236}">
                <a16:creationId xmlns:a16="http://schemas.microsoft.com/office/drawing/2014/main" id="{49FCB5D1-BEA5-DF49-2BCE-36BEBD80E9AF}"/>
              </a:ext>
            </a:extLst>
          </p:cNvPr>
          <p:cNvSpPr txBox="1"/>
          <p:nvPr/>
        </p:nvSpPr>
        <p:spPr>
          <a:xfrm>
            <a:off x="601769" y="3326049"/>
            <a:ext cx="4138337" cy="33855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1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CORE BANKING PLATFORM  </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a:t>
            </a:r>
            <a:r>
              <a:rPr lang="en-US" altLang="ko-KR" sz="16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MIFOS </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X</a:t>
            </a:r>
            <a:r>
              <a:rPr lang="en-US" altLang="ko-KR" sz="16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 </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PLUS”</a:t>
            </a:r>
            <a:r>
              <a:rPr lang="en-US" altLang="ko-KR" sz="12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 </a:t>
            </a:r>
            <a:endParaRPr kumimoji="0" lang="en-US" altLang="ko-KR" sz="1200" b="1" i="0" u="none" strike="noStrike" kern="1200" cap="none"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5" name="Rectangle 4">
            <a:extLst>
              <a:ext uri="{FF2B5EF4-FFF2-40B4-BE49-F238E27FC236}">
                <a16:creationId xmlns:a16="http://schemas.microsoft.com/office/drawing/2014/main" id="{C0B6D35C-8053-AD67-D396-45FBCBEBF95F}"/>
              </a:ext>
            </a:extLst>
          </p:cNvPr>
          <p:cNvSpPr/>
          <p:nvPr/>
        </p:nvSpPr>
        <p:spPr>
          <a:xfrm>
            <a:off x="6053660" y="4594613"/>
            <a:ext cx="2720494" cy="16613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Loan Application</a:t>
            </a:r>
          </a:p>
        </p:txBody>
      </p:sp>
      <p:sp>
        <p:nvSpPr>
          <p:cNvPr id="17" name="Rectangle 16">
            <a:extLst>
              <a:ext uri="{FF2B5EF4-FFF2-40B4-BE49-F238E27FC236}">
                <a16:creationId xmlns:a16="http://schemas.microsoft.com/office/drawing/2014/main" id="{319079E4-7F51-290A-D5C3-774B3D7B688E}"/>
              </a:ext>
            </a:extLst>
          </p:cNvPr>
          <p:cNvSpPr/>
          <p:nvPr/>
        </p:nvSpPr>
        <p:spPr>
          <a:xfrm>
            <a:off x="8910241" y="4305186"/>
            <a:ext cx="1846076" cy="14340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Disbursement</a:t>
            </a:r>
          </a:p>
        </p:txBody>
      </p:sp>
      <p:sp>
        <p:nvSpPr>
          <p:cNvPr id="25" name="Rectangle 24">
            <a:extLst>
              <a:ext uri="{FF2B5EF4-FFF2-40B4-BE49-F238E27FC236}">
                <a16:creationId xmlns:a16="http://schemas.microsoft.com/office/drawing/2014/main" id="{4881C435-347D-0670-67D9-46CAF69ED006}"/>
              </a:ext>
            </a:extLst>
          </p:cNvPr>
          <p:cNvSpPr/>
          <p:nvPr/>
        </p:nvSpPr>
        <p:spPr>
          <a:xfrm>
            <a:off x="6053660" y="3668557"/>
            <a:ext cx="2677554" cy="17387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Customer Management</a:t>
            </a:r>
          </a:p>
        </p:txBody>
      </p:sp>
      <p:sp>
        <p:nvSpPr>
          <p:cNvPr id="27" name="Rectangle 26">
            <a:extLst>
              <a:ext uri="{FF2B5EF4-FFF2-40B4-BE49-F238E27FC236}">
                <a16:creationId xmlns:a16="http://schemas.microsoft.com/office/drawing/2014/main" id="{D0571348-D1AB-2FD7-29F9-5410A6490674}"/>
              </a:ext>
            </a:extLst>
          </p:cNvPr>
          <p:cNvSpPr/>
          <p:nvPr/>
        </p:nvSpPr>
        <p:spPr>
          <a:xfrm>
            <a:off x="8910241" y="3352110"/>
            <a:ext cx="2612138" cy="17387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Collection Schedule </a:t>
            </a:r>
          </a:p>
        </p:txBody>
      </p:sp>
      <p:sp>
        <p:nvSpPr>
          <p:cNvPr id="28" name="Rectangle 27">
            <a:extLst>
              <a:ext uri="{FF2B5EF4-FFF2-40B4-BE49-F238E27FC236}">
                <a16:creationId xmlns:a16="http://schemas.microsoft.com/office/drawing/2014/main" id="{9D8AE1ED-E02B-A248-473C-E5087B52F0BA}"/>
              </a:ext>
            </a:extLst>
          </p:cNvPr>
          <p:cNvSpPr/>
          <p:nvPr/>
        </p:nvSpPr>
        <p:spPr>
          <a:xfrm>
            <a:off x="8910241" y="4594987"/>
            <a:ext cx="2153629" cy="15527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Loan Reschedule</a:t>
            </a:r>
          </a:p>
        </p:txBody>
      </p:sp>
      <p:sp>
        <p:nvSpPr>
          <p:cNvPr id="29" name="Rectangle 28">
            <a:extLst>
              <a:ext uri="{FF2B5EF4-FFF2-40B4-BE49-F238E27FC236}">
                <a16:creationId xmlns:a16="http://schemas.microsoft.com/office/drawing/2014/main" id="{2FE5C131-E51E-0250-4D04-A42798A2EA4C}"/>
              </a:ext>
            </a:extLst>
          </p:cNvPr>
          <p:cNvSpPr/>
          <p:nvPr/>
        </p:nvSpPr>
        <p:spPr>
          <a:xfrm>
            <a:off x="8910241" y="5521728"/>
            <a:ext cx="2256430" cy="198337"/>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Standard Report &amp; Tool </a:t>
            </a:r>
          </a:p>
        </p:txBody>
      </p:sp>
      <p:sp>
        <p:nvSpPr>
          <p:cNvPr id="30" name="Rectangle 29">
            <a:extLst>
              <a:ext uri="{FF2B5EF4-FFF2-40B4-BE49-F238E27FC236}">
                <a16:creationId xmlns:a16="http://schemas.microsoft.com/office/drawing/2014/main" id="{801D8E6F-CE05-7E0F-EE95-ABD164D07F32}"/>
              </a:ext>
            </a:extLst>
          </p:cNvPr>
          <p:cNvSpPr/>
          <p:nvPr/>
        </p:nvSpPr>
        <p:spPr>
          <a:xfrm>
            <a:off x="6053660" y="3994952"/>
            <a:ext cx="2318179" cy="139340"/>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Group  Management</a:t>
            </a:r>
          </a:p>
        </p:txBody>
      </p:sp>
      <p:sp>
        <p:nvSpPr>
          <p:cNvPr id="34" name="Rectangle 33">
            <a:extLst>
              <a:ext uri="{FF2B5EF4-FFF2-40B4-BE49-F238E27FC236}">
                <a16:creationId xmlns:a16="http://schemas.microsoft.com/office/drawing/2014/main" id="{2E4324BD-5DD8-1CA6-DBE5-31A4F3742B18}"/>
              </a:ext>
            </a:extLst>
          </p:cNvPr>
          <p:cNvSpPr/>
          <p:nvPr/>
        </p:nvSpPr>
        <p:spPr>
          <a:xfrm>
            <a:off x="6053660" y="4913268"/>
            <a:ext cx="2086941" cy="16613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Loan Approval</a:t>
            </a:r>
          </a:p>
        </p:txBody>
      </p:sp>
      <p:sp>
        <p:nvSpPr>
          <p:cNvPr id="35" name="Rectangle 34">
            <a:extLst>
              <a:ext uri="{FF2B5EF4-FFF2-40B4-BE49-F238E27FC236}">
                <a16:creationId xmlns:a16="http://schemas.microsoft.com/office/drawing/2014/main" id="{7998C270-041B-F55B-868E-CB53BE828739}"/>
              </a:ext>
            </a:extLst>
          </p:cNvPr>
          <p:cNvSpPr/>
          <p:nvPr/>
        </p:nvSpPr>
        <p:spPr>
          <a:xfrm>
            <a:off x="6053660" y="5231923"/>
            <a:ext cx="2506784" cy="145184"/>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Credit Scoring</a:t>
            </a:r>
          </a:p>
        </p:txBody>
      </p:sp>
      <p:sp>
        <p:nvSpPr>
          <p:cNvPr id="36" name="Rectangle 35">
            <a:extLst>
              <a:ext uri="{FF2B5EF4-FFF2-40B4-BE49-F238E27FC236}">
                <a16:creationId xmlns:a16="http://schemas.microsoft.com/office/drawing/2014/main" id="{FB1A10BC-860B-F5C5-641B-0BD572721B77}"/>
              </a:ext>
            </a:extLst>
          </p:cNvPr>
          <p:cNvSpPr/>
          <p:nvPr/>
        </p:nvSpPr>
        <p:spPr>
          <a:xfrm>
            <a:off x="8910241" y="3672382"/>
            <a:ext cx="1399531" cy="17387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Prepayment</a:t>
            </a:r>
          </a:p>
        </p:txBody>
      </p:sp>
      <p:sp>
        <p:nvSpPr>
          <p:cNvPr id="37" name="Rectangle 36">
            <a:extLst>
              <a:ext uri="{FF2B5EF4-FFF2-40B4-BE49-F238E27FC236}">
                <a16:creationId xmlns:a16="http://schemas.microsoft.com/office/drawing/2014/main" id="{96AFF4E3-3DE8-CAC9-0168-6C35EF81C03A}"/>
              </a:ext>
            </a:extLst>
          </p:cNvPr>
          <p:cNvSpPr/>
          <p:nvPr/>
        </p:nvSpPr>
        <p:spPr>
          <a:xfrm>
            <a:off x="8910241" y="3992654"/>
            <a:ext cx="2130386" cy="16613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Overdue Collection</a:t>
            </a:r>
          </a:p>
        </p:txBody>
      </p:sp>
      <p:sp>
        <p:nvSpPr>
          <p:cNvPr id="38" name="Rectangle 37">
            <a:extLst>
              <a:ext uri="{FF2B5EF4-FFF2-40B4-BE49-F238E27FC236}">
                <a16:creationId xmlns:a16="http://schemas.microsoft.com/office/drawing/2014/main" id="{952AC1D7-534D-B827-0D5E-97A1708055D0}"/>
              </a:ext>
            </a:extLst>
          </p:cNvPr>
          <p:cNvSpPr/>
          <p:nvPr/>
        </p:nvSpPr>
        <p:spPr>
          <a:xfrm>
            <a:off x="8910241" y="4896662"/>
            <a:ext cx="2153630" cy="16613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Product Configuration</a:t>
            </a:r>
          </a:p>
        </p:txBody>
      </p:sp>
      <p:sp>
        <p:nvSpPr>
          <p:cNvPr id="40" name="Rectangle 39">
            <a:extLst>
              <a:ext uri="{FF2B5EF4-FFF2-40B4-BE49-F238E27FC236}">
                <a16:creationId xmlns:a16="http://schemas.microsoft.com/office/drawing/2014/main" id="{719E3E7F-D641-D3FA-7C30-D995CBB9E064}"/>
              </a:ext>
            </a:extLst>
          </p:cNvPr>
          <p:cNvSpPr/>
          <p:nvPr/>
        </p:nvSpPr>
        <p:spPr>
          <a:xfrm>
            <a:off x="6053660" y="3386387"/>
            <a:ext cx="2549064" cy="129647"/>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Loan/Saving Account</a:t>
            </a:r>
          </a:p>
        </p:txBody>
      </p:sp>
      <p:sp>
        <p:nvSpPr>
          <p:cNvPr id="41" name="Rectangle 40">
            <a:extLst>
              <a:ext uri="{FF2B5EF4-FFF2-40B4-BE49-F238E27FC236}">
                <a16:creationId xmlns:a16="http://schemas.microsoft.com/office/drawing/2014/main" id="{1FD32F5E-3C0D-AA9E-FC78-E42C2E2FEB41}"/>
              </a:ext>
            </a:extLst>
          </p:cNvPr>
          <p:cNvSpPr/>
          <p:nvPr/>
        </p:nvSpPr>
        <p:spPr>
          <a:xfrm>
            <a:off x="6053660" y="4286815"/>
            <a:ext cx="2311970" cy="155275"/>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Deposit /Transfer</a:t>
            </a:r>
          </a:p>
        </p:txBody>
      </p:sp>
      <p:sp>
        <p:nvSpPr>
          <p:cNvPr id="42" name="Rectangle 41">
            <a:extLst>
              <a:ext uri="{FF2B5EF4-FFF2-40B4-BE49-F238E27FC236}">
                <a16:creationId xmlns:a16="http://schemas.microsoft.com/office/drawing/2014/main" id="{681F9AC8-33DA-1E30-527E-E3FB6E792761}"/>
              </a:ext>
            </a:extLst>
          </p:cNvPr>
          <p:cNvSpPr/>
          <p:nvPr/>
        </p:nvSpPr>
        <p:spPr>
          <a:xfrm>
            <a:off x="8910241" y="5209194"/>
            <a:ext cx="2153630" cy="16613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Built-In ERP Integration </a:t>
            </a:r>
          </a:p>
        </p:txBody>
      </p:sp>
      <p:sp>
        <p:nvSpPr>
          <p:cNvPr id="43" name="Rectangle 42">
            <a:extLst>
              <a:ext uri="{FF2B5EF4-FFF2-40B4-BE49-F238E27FC236}">
                <a16:creationId xmlns:a16="http://schemas.microsoft.com/office/drawing/2014/main" id="{DDF0041B-221E-5624-A234-D9403A2188E9}"/>
              </a:ext>
            </a:extLst>
          </p:cNvPr>
          <p:cNvSpPr/>
          <p:nvPr/>
        </p:nvSpPr>
        <p:spPr>
          <a:xfrm>
            <a:off x="6053660" y="5529630"/>
            <a:ext cx="3131078" cy="16613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Mobile Field Agent Application </a:t>
            </a:r>
          </a:p>
        </p:txBody>
      </p:sp>
      <p:sp>
        <p:nvSpPr>
          <p:cNvPr id="44" name="Rectangle 43">
            <a:extLst>
              <a:ext uri="{FF2B5EF4-FFF2-40B4-BE49-F238E27FC236}">
                <a16:creationId xmlns:a16="http://schemas.microsoft.com/office/drawing/2014/main" id="{E22222DF-62F0-5F54-D118-CD0B0C061DA0}"/>
              </a:ext>
            </a:extLst>
          </p:cNvPr>
          <p:cNvSpPr/>
          <p:nvPr/>
        </p:nvSpPr>
        <p:spPr>
          <a:xfrm>
            <a:off x="6053660" y="5848282"/>
            <a:ext cx="3131078" cy="16613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171450" indent="-171450" latinLnBrk="0">
              <a:buFont typeface="Arial" panose="020B0604020202020204" pitchFamily="34" charset="0"/>
              <a:buChar char="•"/>
            </a:pPr>
            <a:r>
              <a:rPr lang="en-US" sz="1100" dirty="0">
                <a:solidFill>
                  <a:schemeClr val="tx1">
                    <a:lumMod val="65000"/>
                    <a:lumOff val="35000"/>
                  </a:schemeClr>
                </a:solidFill>
                <a:latin typeface="Century Gothic" panose="020B0502020202020204" pitchFamily="34" charset="0"/>
              </a:rPr>
              <a:t>Mobile Customer Application </a:t>
            </a:r>
          </a:p>
        </p:txBody>
      </p:sp>
      <p:sp>
        <p:nvSpPr>
          <p:cNvPr id="45" name="TextBox 44">
            <a:extLst>
              <a:ext uri="{FF2B5EF4-FFF2-40B4-BE49-F238E27FC236}">
                <a16:creationId xmlns:a16="http://schemas.microsoft.com/office/drawing/2014/main" id="{6F155C7D-1B8C-4472-789C-65A444D21CF3}"/>
              </a:ext>
            </a:extLst>
          </p:cNvPr>
          <p:cNvSpPr txBox="1"/>
          <p:nvPr/>
        </p:nvSpPr>
        <p:spPr>
          <a:xfrm>
            <a:off x="5978864" y="1453869"/>
            <a:ext cx="5714852" cy="1329723"/>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altLang="ko-KR" dirty="0" err="1"/>
              <a:t>Mifos</a:t>
            </a:r>
            <a:r>
              <a:rPr lang="en-US" altLang="ko-KR" dirty="0"/>
              <a:t> X Plus is built upon the Apache </a:t>
            </a:r>
            <a:r>
              <a:rPr lang="en-US" altLang="ko-KR" dirty="0" err="1"/>
              <a:t>Fineract</a:t>
            </a:r>
            <a:r>
              <a:rPr lang="en-US" altLang="ko-KR" dirty="0"/>
              <a:t> Banking Service Engine, offering extensive core banking features such as loans, leasing, hire purchase, and savings for financial institutions. Additionally, it comes with preconfigured integration for ERP (Odoo) and mobile applications designed to assist field agents and customers independently.</a:t>
            </a:r>
          </a:p>
        </p:txBody>
      </p:sp>
      <p:grpSp>
        <p:nvGrpSpPr>
          <p:cNvPr id="48" name="Group 47">
            <a:extLst>
              <a:ext uri="{FF2B5EF4-FFF2-40B4-BE49-F238E27FC236}">
                <a16:creationId xmlns:a16="http://schemas.microsoft.com/office/drawing/2014/main" id="{E85416A1-1226-5F31-618C-CF8EE2E55D54}"/>
              </a:ext>
            </a:extLst>
          </p:cNvPr>
          <p:cNvGrpSpPr/>
          <p:nvPr/>
        </p:nvGrpSpPr>
        <p:grpSpPr>
          <a:xfrm>
            <a:off x="997615" y="4001938"/>
            <a:ext cx="3910716" cy="1795268"/>
            <a:chOff x="717743" y="4017321"/>
            <a:chExt cx="2657559" cy="1252788"/>
          </a:xfrm>
        </p:grpSpPr>
        <p:pic>
          <p:nvPicPr>
            <p:cNvPr id="46" name="Picture 45">
              <a:extLst>
                <a:ext uri="{FF2B5EF4-FFF2-40B4-BE49-F238E27FC236}">
                  <a16:creationId xmlns:a16="http://schemas.microsoft.com/office/drawing/2014/main" id="{3680C601-9E73-40EA-CB4F-F383757BF1B7}"/>
                </a:ext>
              </a:extLst>
            </p:cNvPr>
            <p:cNvPicPr>
              <a:picLocks noChangeAspect="1"/>
            </p:cNvPicPr>
            <p:nvPr/>
          </p:nvPicPr>
          <p:blipFill>
            <a:blip r:embed="rId7"/>
            <a:stretch>
              <a:fillRect/>
            </a:stretch>
          </p:blipFill>
          <p:spPr>
            <a:xfrm>
              <a:off x="717743" y="4017321"/>
              <a:ext cx="2393360" cy="1068497"/>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p:spPr>
        </p:pic>
        <p:pic>
          <p:nvPicPr>
            <p:cNvPr id="47" name="Picture 46" descr="A screenshot of a cell phone&#10;&#10;Description automatically generated">
              <a:extLst>
                <a:ext uri="{FF2B5EF4-FFF2-40B4-BE49-F238E27FC236}">
                  <a16:creationId xmlns:a16="http://schemas.microsoft.com/office/drawing/2014/main" id="{EB978EED-4A3C-CDEF-D1E4-C425A91D9C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667" y="4313878"/>
              <a:ext cx="479635" cy="956231"/>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p:spPr>
        </p:pic>
      </p:grpSp>
    </p:spTree>
    <p:extLst>
      <p:ext uri="{BB962C8B-B14F-4D97-AF65-F5344CB8AC3E}">
        <p14:creationId xmlns:p14="http://schemas.microsoft.com/office/powerpoint/2010/main" val="3857255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0" name="Group 1139">
            <a:extLst>
              <a:ext uri="{FF2B5EF4-FFF2-40B4-BE49-F238E27FC236}">
                <a16:creationId xmlns:a16="http://schemas.microsoft.com/office/drawing/2014/main" id="{23D8AA41-DDDF-94BC-9041-C258E45B395C}"/>
              </a:ext>
            </a:extLst>
          </p:cNvPr>
          <p:cNvGrpSpPr/>
          <p:nvPr/>
        </p:nvGrpSpPr>
        <p:grpSpPr>
          <a:xfrm>
            <a:off x="-7" y="-2"/>
            <a:ext cx="5327381" cy="6861040"/>
            <a:chOff x="-7" y="-2"/>
            <a:chExt cx="5327381" cy="6861040"/>
          </a:xfrm>
        </p:grpSpPr>
        <p:pic>
          <p:nvPicPr>
            <p:cNvPr id="19" name="Picture 18">
              <a:extLst>
                <a:ext uri="{FF2B5EF4-FFF2-40B4-BE49-F238E27FC236}">
                  <a16:creationId xmlns:a16="http://schemas.microsoft.com/office/drawing/2014/main" id="{40BBA1A3-7A1C-B77C-F438-9F7B35F9AA4B}"/>
                </a:ext>
              </a:extLst>
            </p:cNvPr>
            <p:cNvPicPr>
              <a:picLocks noChangeAspect="1"/>
            </p:cNvPicPr>
            <p:nvPr/>
          </p:nvPicPr>
          <p:blipFill rotWithShape="1">
            <a:blip r:embed="rId3">
              <a:duotone>
                <a:prstClr val="black"/>
                <a:schemeClr val="tx2">
                  <a:tint val="45000"/>
                  <a:satMod val="400000"/>
                </a:schemeClr>
              </a:duotone>
            </a:blip>
            <a:srcRect l="6120" r="11826"/>
            <a:stretch/>
          </p:blipFill>
          <p:spPr>
            <a:xfrm>
              <a:off x="-7" y="-1"/>
              <a:ext cx="5327381" cy="4869343"/>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pic>
          <p:nvPicPr>
            <p:cNvPr id="22" name="Picture 21">
              <a:extLst>
                <a:ext uri="{FF2B5EF4-FFF2-40B4-BE49-F238E27FC236}">
                  <a16:creationId xmlns:a16="http://schemas.microsoft.com/office/drawing/2014/main" id="{F6EA74E2-E09A-CE1D-EB5B-6514B36EDF3F}"/>
                </a:ext>
              </a:extLst>
            </p:cNvPr>
            <p:cNvPicPr>
              <a:picLocks noChangeAspect="1"/>
            </p:cNvPicPr>
            <p:nvPr/>
          </p:nvPicPr>
          <p:blipFill>
            <a:blip r:embed="rId4">
              <a:grayscl/>
            </a:blip>
            <a:stretch>
              <a:fillRect/>
            </a:stretch>
          </p:blipFill>
          <p:spPr>
            <a:xfrm>
              <a:off x="3156" y="3793494"/>
              <a:ext cx="2885817" cy="3067544"/>
            </a:xfrm>
            <a:prstGeom prst="rect">
              <a:avLst/>
            </a:prstGeom>
          </p:spPr>
        </p:pic>
        <p:sp>
          <p:nvSpPr>
            <p:cNvPr id="23" name="Right Triangle 22">
              <a:extLst>
                <a:ext uri="{FF2B5EF4-FFF2-40B4-BE49-F238E27FC236}">
                  <a16:creationId xmlns:a16="http://schemas.microsoft.com/office/drawing/2014/main" id="{7B02F6BF-FD6E-FB95-9AD7-BB278D9793FC}"/>
                </a:ext>
              </a:extLst>
            </p:cNvPr>
            <p:cNvSpPr/>
            <p:nvPr/>
          </p:nvSpPr>
          <p:spPr>
            <a:xfrm flipH="1">
              <a:off x="1032906" y="-2"/>
              <a:ext cx="4138337" cy="6858001"/>
            </a:xfrm>
            <a:prstGeom prst="r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grpSp>
      <p:sp>
        <p:nvSpPr>
          <p:cNvPr id="1141" name="Rectangle 1140">
            <a:extLst>
              <a:ext uri="{FF2B5EF4-FFF2-40B4-BE49-F238E27FC236}">
                <a16:creationId xmlns:a16="http://schemas.microsoft.com/office/drawing/2014/main" id="{00945C4F-AA40-EF90-4BE9-AE25670ED56C}"/>
              </a:ext>
            </a:extLst>
          </p:cNvPr>
          <p:cNvSpPr/>
          <p:nvPr/>
        </p:nvSpPr>
        <p:spPr>
          <a:xfrm>
            <a:off x="225286" y="786250"/>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dirty="0"/>
          </a:p>
        </p:txBody>
      </p:sp>
      <p:sp>
        <p:nvSpPr>
          <p:cNvPr id="18" name="TextBox 17">
            <a:extLst>
              <a:ext uri="{FF2B5EF4-FFF2-40B4-BE49-F238E27FC236}">
                <a16:creationId xmlns:a16="http://schemas.microsoft.com/office/drawing/2014/main" id="{D8B535C9-B7B6-4135-A648-C902F37AD987}"/>
              </a:ext>
            </a:extLst>
          </p:cNvPr>
          <p:cNvSpPr txBox="1"/>
          <p:nvPr/>
        </p:nvSpPr>
        <p:spPr>
          <a:xfrm>
            <a:off x="555585" y="266487"/>
            <a:ext cx="4547889" cy="461665"/>
          </a:xfrm>
          <a:prstGeom prst="rect">
            <a:avLst/>
          </a:prstGeom>
          <a:noFill/>
        </p:spPr>
        <p:txBody>
          <a:bodyPr wrap="square">
            <a:spAutoFit/>
          </a:bodyPr>
          <a:lstStyle/>
          <a:p>
            <a:r>
              <a:rPr lang="en-US" altLang="ko-KR" sz="2400" b="1" dirty="0">
                <a:solidFill>
                  <a:schemeClr val="bg1">
                    <a:lumMod val="50000"/>
                  </a:schemeClr>
                </a:solidFill>
                <a:latin typeface="Arial" panose="020B0604020202020204" pitchFamily="34" charset="0"/>
                <a:cs typeface="Arial" panose="020B0604020202020204" pitchFamily="34" charset="0"/>
              </a:rPr>
              <a:t>Our Business </a:t>
            </a:r>
            <a:endParaRPr lang="en-US" altLang="ko-KR" sz="2400" b="1" dirty="0">
              <a:solidFill>
                <a:srgbClr val="00B0F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01268E08-CB54-0C65-7F08-B3668C987285}"/>
              </a:ext>
            </a:extLst>
          </p:cNvPr>
          <p:cNvSpPr txBox="1"/>
          <p:nvPr/>
        </p:nvSpPr>
        <p:spPr>
          <a:xfrm>
            <a:off x="601770" y="170910"/>
            <a:ext cx="4547889" cy="461665"/>
          </a:xfrm>
          <a:prstGeom prst="rect">
            <a:avLst/>
          </a:prstGeom>
          <a:noFill/>
        </p:spPr>
        <p:txBody>
          <a:bodyPr wrap="square">
            <a:spAutoFit/>
          </a:bodyPr>
          <a:lstStyle/>
          <a:p>
            <a:r>
              <a:rPr lang="en-US" altLang="ko-KR" sz="2400" b="1" dirty="0">
                <a:solidFill>
                  <a:schemeClr val="bg1"/>
                </a:solidFill>
                <a:latin typeface="Century Gothic" panose="020B0502020202020204" pitchFamily="34" charset="0"/>
                <a:cs typeface="Arial" panose="020B0604020202020204" pitchFamily="34" charset="0"/>
              </a:rPr>
              <a:t>About </a:t>
            </a:r>
            <a:r>
              <a:rPr lang="en-US" altLang="ko-KR" sz="2400" b="1" dirty="0">
                <a:solidFill>
                  <a:srgbClr val="00B0F0"/>
                </a:solidFill>
                <a:latin typeface="Century Gothic" panose="020B0502020202020204" pitchFamily="34" charset="0"/>
                <a:cs typeface="Arial" panose="020B0604020202020204" pitchFamily="34" charset="0"/>
              </a:rPr>
              <a:t>Product </a:t>
            </a:r>
            <a:r>
              <a:rPr lang="en-US" altLang="ko-KR" sz="2400" b="1" dirty="0">
                <a:solidFill>
                  <a:schemeClr val="bg1"/>
                </a:solidFill>
                <a:latin typeface="Century Gothic" panose="020B0502020202020204" pitchFamily="34" charset="0"/>
                <a:cs typeface="Arial" panose="020B0604020202020204" pitchFamily="34" charset="0"/>
              </a:rPr>
              <a:t>&amp;</a:t>
            </a:r>
            <a:r>
              <a:rPr lang="en-US" altLang="ko-KR" sz="2400" b="1" dirty="0">
                <a:solidFill>
                  <a:srgbClr val="00B0F0"/>
                </a:solidFill>
                <a:latin typeface="Century Gothic" panose="020B0502020202020204" pitchFamily="34" charset="0"/>
                <a:cs typeface="Arial" panose="020B0604020202020204" pitchFamily="34" charset="0"/>
              </a:rPr>
              <a:t> Service  </a:t>
            </a:r>
            <a:r>
              <a:rPr lang="en-US" altLang="ko-KR" sz="2400" b="1" dirty="0">
                <a:solidFill>
                  <a:schemeClr val="bg1"/>
                </a:solidFill>
                <a:latin typeface="Century Gothic" panose="020B0502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A4FAB634-B6FA-8898-007C-DD78180024AC}"/>
              </a:ext>
            </a:extLst>
          </p:cNvPr>
          <p:cNvSpPr txBox="1"/>
          <p:nvPr/>
        </p:nvSpPr>
        <p:spPr>
          <a:xfrm>
            <a:off x="901194" y="1102230"/>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AI</a:t>
            </a:r>
            <a:r>
              <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 </a:t>
            </a: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SOLUTIONS</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 name="TextBox 2">
            <a:extLst>
              <a:ext uri="{FF2B5EF4-FFF2-40B4-BE49-F238E27FC236}">
                <a16:creationId xmlns:a16="http://schemas.microsoft.com/office/drawing/2014/main" id="{33FE8E15-6C51-CEB8-CA8A-CCF7EB9EB28A}"/>
              </a:ext>
            </a:extLst>
          </p:cNvPr>
          <p:cNvSpPr txBox="1"/>
          <p:nvPr/>
        </p:nvSpPr>
        <p:spPr>
          <a:xfrm>
            <a:off x="519838" y="1637600"/>
            <a:ext cx="4760248" cy="369332"/>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2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AI SOLUTION PROVIDER</a:t>
            </a:r>
            <a:r>
              <a:rPr lang="en-US" altLang="ko-KR" sz="11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a:t>
            </a:r>
            <a:r>
              <a:rPr lang="en-US" altLang="ko-KR" sz="1600" b="1" dirty="0" err="1">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AgileSoDA</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&amp; Its </a:t>
            </a:r>
            <a:r>
              <a:rPr lang="en-US" altLang="ko-KR" sz="16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Solutions</a:t>
            </a:r>
            <a:r>
              <a:rPr lang="en-US" altLang="ko-KR"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 </a:t>
            </a:r>
            <a:r>
              <a:rPr lang="en-US" altLang="ko-KR"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a:t>
            </a:r>
            <a:r>
              <a:rPr lang="en-US" altLang="ko-KR" sz="11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6" name="TextBox 35">
            <a:extLst>
              <a:ext uri="{FF2B5EF4-FFF2-40B4-BE49-F238E27FC236}">
                <a16:creationId xmlns:a16="http://schemas.microsoft.com/office/drawing/2014/main" id="{0CB5CE25-1BE6-5BBD-062D-252B58BC6D9B}"/>
              </a:ext>
            </a:extLst>
          </p:cNvPr>
          <p:cNvSpPr txBox="1"/>
          <p:nvPr/>
        </p:nvSpPr>
        <p:spPr>
          <a:xfrm>
            <a:off x="7869161" y="2553303"/>
            <a:ext cx="3884014" cy="3184077"/>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dirty="0" err="1"/>
              <a:t>BlueStone’s</a:t>
            </a:r>
            <a:r>
              <a:rPr lang="en-US" dirty="0"/>
              <a:t> AI Solution Provider “</a:t>
            </a:r>
            <a:r>
              <a:rPr lang="en-US" dirty="0" err="1"/>
              <a:t>AgileSODA</a:t>
            </a:r>
            <a:r>
              <a:rPr lang="en-US" dirty="0"/>
              <a:t>” is a Korean company specializing in artificial intelligence (AI) and data analysis solutions. Established in April 2015, the company operates in the sectors of artificial intelligence, information technology, machine learning, and software, primarily in the Asia-Pacific region. </a:t>
            </a:r>
            <a:r>
              <a:rPr lang="en-US" dirty="0" err="1"/>
              <a:t>AgileSODA</a:t>
            </a:r>
            <a:r>
              <a:rPr lang="en-US" dirty="0"/>
              <a:t> develops AI-based decision intelligence technology designed to augment and automate optimized decision-making for enterprises. </a:t>
            </a:r>
          </a:p>
          <a:p>
            <a:r>
              <a:rPr lang="en-US" dirty="0" err="1"/>
              <a:t>BlueStone</a:t>
            </a:r>
            <a:r>
              <a:rPr lang="en-US" dirty="0"/>
              <a:t> is the Key Partner who delivers its solutions and implementation service to Clients in South East Asia. </a:t>
            </a:r>
          </a:p>
        </p:txBody>
      </p:sp>
      <p:pic>
        <p:nvPicPr>
          <p:cNvPr id="1026" name="Picture 2" descr="8,799 3D Ai Illustrations - Free in PNG, BLEND, GLTF - IconScout">
            <a:extLst>
              <a:ext uri="{FF2B5EF4-FFF2-40B4-BE49-F238E27FC236}">
                <a16:creationId xmlns:a16="http://schemas.microsoft.com/office/drawing/2014/main" id="{7838DFAF-61FC-030B-A67B-62A788A88BFF}"/>
              </a:ext>
            </a:extLst>
          </p:cNvPr>
          <p:cNvPicPr>
            <a:picLocks noChangeAspect="1" noChangeArrowheads="1"/>
          </p:cNvPicPr>
          <p:nvPr/>
        </p:nvPicPr>
        <p:blipFill>
          <a:blip r:embed="rId5">
            <a:grayscl/>
            <a:extLst>
              <a:ext uri="{28A0092B-C50C-407E-A947-70E740481C1C}">
                <a14:useLocalDpi xmlns:a14="http://schemas.microsoft.com/office/drawing/2010/main" val="0"/>
              </a:ext>
            </a:extLst>
          </a:blip>
          <a:srcRect/>
          <a:stretch>
            <a:fillRect/>
          </a:stretch>
        </p:blipFill>
        <p:spPr bwMode="auto">
          <a:xfrm>
            <a:off x="570575" y="1124121"/>
            <a:ext cx="312944" cy="312944"/>
          </a:xfrm>
          <a:prstGeom prst="rect">
            <a:avLst/>
          </a:prstGeom>
          <a:noFill/>
          <a:extLst>
            <a:ext uri="{909E8E84-426E-40DD-AFC4-6F175D3DCCD1}">
              <a14:hiddenFill xmlns:a14="http://schemas.microsoft.com/office/drawing/2010/main">
                <a:solidFill>
                  <a:srgbClr val="FFFFFF"/>
                </a:solidFill>
              </a14:hiddenFill>
            </a:ext>
          </a:extLst>
        </p:spPr>
      </p:pic>
      <p:grpSp>
        <p:nvGrpSpPr>
          <p:cNvPr id="1050" name="Group 1049">
            <a:extLst>
              <a:ext uri="{FF2B5EF4-FFF2-40B4-BE49-F238E27FC236}">
                <a16:creationId xmlns:a16="http://schemas.microsoft.com/office/drawing/2014/main" id="{758A25BF-C309-0298-7827-0E5C56233026}"/>
              </a:ext>
            </a:extLst>
          </p:cNvPr>
          <p:cNvGrpSpPr/>
          <p:nvPr/>
        </p:nvGrpSpPr>
        <p:grpSpPr>
          <a:xfrm>
            <a:off x="555585" y="2449915"/>
            <a:ext cx="6922362" cy="2310548"/>
            <a:chOff x="85894" y="2610623"/>
            <a:chExt cx="11330709" cy="3587239"/>
          </a:xfrm>
        </p:grpSpPr>
        <p:sp>
          <p:nvSpPr>
            <p:cNvPr id="50" name="Google Shape;518;p64">
              <a:extLst>
                <a:ext uri="{FF2B5EF4-FFF2-40B4-BE49-F238E27FC236}">
                  <a16:creationId xmlns:a16="http://schemas.microsoft.com/office/drawing/2014/main" id="{7C88BE1C-3C45-838A-6D5E-054B87E4F8C4}"/>
                </a:ext>
              </a:extLst>
            </p:cNvPr>
            <p:cNvSpPr/>
            <p:nvPr/>
          </p:nvSpPr>
          <p:spPr>
            <a:xfrm>
              <a:off x="1642767" y="4545188"/>
              <a:ext cx="3050000" cy="1652673"/>
            </a:xfrm>
            <a:prstGeom prst="roundRect">
              <a:avLst>
                <a:gd name="adj" fmla="val 9123"/>
              </a:avLst>
            </a:prstGeom>
            <a:solidFill>
              <a:srgbClr val="FFFFFF"/>
            </a:solidFill>
            <a:ln w="38100" cap="flat" cmpd="sng">
              <a:solidFill>
                <a:srgbClr val="8DA9DB"/>
              </a:solidFill>
              <a:prstDash val="solid"/>
              <a:round/>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FFFFFF"/>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51" name="Google Shape;519;p64">
              <a:extLst>
                <a:ext uri="{FF2B5EF4-FFF2-40B4-BE49-F238E27FC236}">
                  <a16:creationId xmlns:a16="http://schemas.microsoft.com/office/drawing/2014/main" id="{B5D9B0E4-2322-E68F-3C64-F2E8152FF7CE}"/>
                </a:ext>
              </a:extLst>
            </p:cNvPr>
            <p:cNvSpPr/>
            <p:nvPr/>
          </p:nvSpPr>
          <p:spPr>
            <a:xfrm>
              <a:off x="4988233" y="5465577"/>
              <a:ext cx="6428000" cy="732285"/>
            </a:xfrm>
            <a:prstGeom prst="roundRect">
              <a:avLst>
                <a:gd name="adj" fmla="val 16667"/>
              </a:avLst>
            </a:prstGeom>
            <a:solidFill>
              <a:srgbClr val="FFFFFF"/>
            </a:solidFill>
            <a:ln w="38100" cap="flat" cmpd="sng">
              <a:solidFill>
                <a:srgbClr val="8DA9DB"/>
              </a:solidFill>
              <a:prstDash val="solid"/>
              <a:round/>
              <a:headEnd type="none" w="sm" len="sm"/>
              <a:tailEnd type="none" w="sm" len="sm"/>
            </a:ln>
          </p:spPr>
          <p:txBody>
            <a:bodyPr spcFirstLastPara="1" wrap="square" lIns="91433" tIns="45700" rIns="91433" bIns="45700" anchor="ctr" anchorCtr="0">
              <a:noAutofit/>
            </a:bodyPr>
            <a:lstStyle/>
            <a:p>
              <a:pPr algn="ctr" defTabSz="1219170" latinLnBrk="0">
                <a:buClr>
                  <a:srgbClr val="000000"/>
                </a:buClr>
              </a:pPr>
              <a:endParaRPr sz="900" kern="0" dirty="0">
                <a:solidFill>
                  <a:srgbClr val="FFFFFF"/>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52" name="Google Shape;520;p64">
              <a:extLst>
                <a:ext uri="{FF2B5EF4-FFF2-40B4-BE49-F238E27FC236}">
                  <a16:creationId xmlns:a16="http://schemas.microsoft.com/office/drawing/2014/main" id="{2AC4C4A2-AA1B-D164-4DF5-3FB4BC088D50}"/>
                </a:ext>
              </a:extLst>
            </p:cNvPr>
            <p:cNvSpPr/>
            <p:nvPr/>
          </p:nvSpPr>
          <p:spPr>
            <a:xfrm>
              <a:off x="4993503" y="4545188"/>
              <a:ext cx="3042011" cy="755183"/>
            </a:xfrm>
            <a:prstGeom prst="roundRect">
              <a:avLst>
                <a:gd name="adj" fmla="val 16667"/>
              </a:avLst>
            </a:prstGeom>
            <a:solidFill>
              <a:srgbClr val="FFFFFF"/>
            </a:solidFill>
            <a:ln w="38100" cap="flat" cmpd="sng">
              <a:solidFill>
                <a:srgbClr val="8DA9DB"/>
              </a:solidFill>
              <a:prstDash val="solid"/>
              <a:round/>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FFFFFF"/>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53" name="Google Shape;521;p64">
              <a:extLst>
                <a:ext uri="{FF2B5EF4-FFF2-40B4-BE49-F238E27FC236}">
                  <a16:creationId xmlns:a16="http://schemas.microsoft.com/office/drawing/2014/main" id="{8399AA1F-B9C5-5574-B21A-0A6FAD9E4650}"/>
                </a:ext>
              </a:extLst>
            </p:cNvPr>
            <p:cNvSpPr/>
            <p:nvPr/>
          </p:nvSpPr>
          <p:spPr>
            <a:xfrm>
              <a:off x="8366603" y="4545188"/>
              <a:ext cx="3050000" cy="755183"/>
            </a:xfrm>
            <a:prstGeom prst="roundRect">
              <a:avLst>
                <a:gd name="adj" fmla="val 16667"/>
              </a:avLst>
            </a:prstGeom>
            <a:solidFill>
              <a:srgbClr val="FFFFFF"/>
            </a:solidFill>
            <a:ln w="38100" cap="flat" cmpd="sng">
              <a:solidFill>
                <a:srgbClr val="8DA9DB"/>
              </a:solidFill>
              <a:prstDash val="solid"/>
              <a:round/>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FFFFFF"/>
                </a:solidFill>
                <a:latin typeface="나눔바른고딕" panose="020B0603020101020101" pitchFamily="50" charset="-127"/>
                <a:ea typeface="나눔바른고딕" panose="020B0603020101020101" pitchFamily="50" charset="-127"/>
                <a:cs typeface="Malgun Gothic"/>
                <a:sym typeface="Malgun Gothic"/>
              </a:endParaRPr>
            </a:p>
          </p:txBody>
        </p:sp>
        <p:pic>
          <p:nvPicPr>
            <p:cNvPr id="54" name="Google Shape;522;p64" descr="텍스트, 클립아트이(가) 표시된 사진&#10;&#10;자동 생성된 설명">
              <a:extLst>
                <a:ext uri="{FF2B5EF4-FFF2-40B4-BE49-F238E27FC236}">
                  <a16:creationId xmlns:a16="http://schemas.microsoft.com/office/drawing/2014/main" id="{BA6C5F89-DAB8-7D51-82F3-F4F2F3A985AE}"/>
                </a:ext>
              </a:extLst>
            </p:cNvPr>
            <p:cNvPicPr preferRelativeResize="0"/>
            <p:nvPr/>
          </p:nvPicPr>
          <p:blipFill rotWithShape="1">
            <a:blip r:embed="rId6">
              <a:alphaModFix/>
            </a:blip>
            <a:srcRect/>
            <a:stretch/>
          </p:blipFill>
          <p:spPr>
            <a:xfrm>
              <a:off x="1973231" y="5215425"/>
              <a:ext cx="2389072" cy="318183"/>
            </a:xfrm>
            <a:prstGeom prst="rect">
              <a:avLst/>
            </a:prstGeom>
            <a:noFill/>
            <a:ln>
              <a:noFill/>
            </a:ln>
          </p:spPr>
        </p:pic>
        <p:pic>
          <p:nvPicPr>
            <p:cNvPr id="56" name="Google Shape;523;p64">
              <a:extLst>
                <a:ext uri="{FF2B5EF4-FFF2-40B4-BE49-F238E27FC236}">
                  <a16:creationId xmlns:a16="http://schemas.microsoft.com/office/drawing/2014/main" id="{19EF488A-9D12-A1C7-1E6C-C5DAA8CD5C4B}"/>
                </a:ext>
              </a:extLst>
            </p:cNvPr>
            <p:cNvPicPr preferRelativeResize="0"/>
            <p:nvPr/>
          </p:nvPicPr>
          <p:blipFill rotWithShape="1">
            <a:blip r:embed="rId7">
              <a:alphaModFix/>
            </a:blip>
            <a:srcRect/>
            <a:stretch/>
          </p:blipFill>
          <p:spPr>
            <a:xfrm>
              <a:off x="9096225" y="4684998"/>
              <a:ext cx="1590757" cy="312933"/>
            </a:xfrm>
            <a:prstGeom prst="rect">
              <a:avLst/>
            </a:prstGeom>
            <a:noFill/>
            <a:ln>
              <a:noFill/>
            </a:ln>
          </p:spPr>
        </p:pic>
        <p:pic>
          <p:nvPicPr>
            <p:cNvPr id="57" name="Google Shape;524;p64">
              <a:extLst>
                <a:ext uri="{FF2B5EF4-FFF2-40B4-BE49-F238E27FC236}">
                  <a16:creationId xmlns:a16="http://schemas.microsoft.com/office/drawing/2014/main" id="{02DE19E6-9141-3B5F-6F84-EDED5C54FEAD}"/>
                </a:ext>
              </a:extLst>
            </p:cNvPr>
            <p:cNvPicPr preferRelativeResize="0"/>
            <p:nvPr/>
          </p:nvPicPr>
          <p:blipFill rotWithShape="1">
            <a:blip r:embed="rId8">
              <a:alphaModFix/>
            </a:blip>
            <a:srcRect/>
            <a:stretch/>
          </p:blipFill>
          <p:spPr>
            <a:xfrm>
              <a:off x="5975082" y="4749714"/>
              <a:ext cx="1076303" cy="219177"/>
            </a:xfrm>
            <a:prstGeom prst="rect">
              <a:avLst/>
            </a:prstGeom>
            <a:noFill/>
            <a:ln>
              <a:noFill/>
            </a:ln>
          </p:spPr>
        </p:pic>
        <p:grpSp>
          <p:nvGrpSpPr>
            <p:cNvPr id="58" name="Google Shape;525;p64">
              <a:extLst>
                <a:ext uri="{FF2B5EF4-FFF2-40B4-BE49-F238E27FC236}">
                  <a16:creationId xmlns:a16="http://schemas.microsoft.com/office/drawing/2014/main" id="{0239F110-7F8B-D03C-0E82-A62C3E7216C0}"/>
                </a:ext>
              </a:extLst>
            </p:cNvPr>
            <p:cNvGrpSpPr/>
            <p:nvPr/>
          </p:nvGrpSpPr>
          <p:grpSpPr>
            <a:xfrm>
              <a:off x="7572235" y="5640379"/>
              <a:ext cx="1259997" cy="203225"/>
              <a:chOff x="5227671" y="620971"/>
              <a:chExt cx="4133850" cy="666750"/>
            </a:xfrm>
          </p:grpSpPr>
          <p:sp>
            <p:nvSpPr>
              <p:cNvPr id="59" name="Google Shape;526;p64">
                <a:extLst>
                  <a:ext uri="{FF2B5EF4-FFF2-40B4-BE49-F238E27FC236}">
                    <a16:creationId xmlns:a16="http://schemas.microsoft.com/office/drawing/2014/main" id="{3945F136-BAD1-C66E-3E2D-167667F64FDE}"/>
                  </a:ext>
                </a:extLst>
              </p:cNvPr>
              <p:cNvSpPr/>
              <p:nvPr/>
            </p:nvSpPr>
            <p:spPr>
              <a:xfrm>
                <a:off x="7807962" y="648194"/>
                <a:ext cx="1548000" cy="601500"/>
              </a:xfrm>
              <a:prstGeom prst="roundRect">
                <a:avLst>
                  <a:gd name="adj" fmla="val 50000"/>
                </a:avLst>
              </a:prstGeom>
              <a:solidFill>
                <a:srgbClr val="FFFFFF"/>
              </a:solidFill>
              <a:ln>
                <a:noFill/>
              </a:ln>
            </p:spPr>
            <p:txBody>
              <a:bodyPr spcFirstLastPara="1" wrap="square" lIns="91433" tIns="45700" rIns="91433" bIns="45700" anchor="ctr" anchorCtr="0">
                <a:noAutofit/>
              </a:bodyPr>
              <a:lstStyle/>
              <a:p>
                <a:pPr algn="ctr" defTabSz="1219170" latinLnBrk="0">
                  <a:buClr>
                    <a:srgbClr val="000000"/>
                  </a:buClr>
                </a:pPr>
                <a:endParaRPr sz="900" kern="0" dirty="0">
                  <a:solidFill>
                    <a:srgbClr val="FFFFFF"/>
                  </a:solidFill>
                  <a:latin typeface="나눔바른고딕" panose="020B0603020101020101" pitchFamily="50" charset="-127"/>
                  <a:ea typeface="나눔바른고딕" panose="020B0603020101020101" pitchFamily="50" charset="-127"/>
                  <a:cs typeface="Malgun Gothic"/>
                  <a:sym typeface="Malgun Gothic"/>
                </a:endParaRPr>
              </a:p>
            </p:txBody>
          </p:sp>
          <p:pic>
            <p:nvPicPr>
              <p:cNvPr id="60" name="Google Shape;527;p64">
                <a:extLst>
                  <a:ext uri="{FF2B5EF4-FFF2-40B4-BE49-F238E27FC236}">
                    <a16:creationId xmlns:a16="http://schemas.microsoft.com/office/drawing/2014/main" id="{B151F88A-796B-41F3-B5D3-B5244249A235}"/>
                  </a:ext>
                </a:extLst>
              </p:cNvPr>
              <p:cNvPicPr preferRelativeResize="0"/>
              <p:nvPr/>
            </p:nvPicPr>
            <p:blipFill rotWithShape="1">
              <a:blip r:embed="rId9">
                <a:alphaModFix/>
              </a:blip>
              <a:srcRect/>
              <a:stretch/>
            </p:blipFill>
            <p:spPr>
              <a:xfrm>
                <a:off x="5227671" y="620971"/>
                <a:ext cx="4133850" cy="666750"/>
              </a:xfrm>
              <a:prstGeom prst="rect">
                <a:avLst/>
              </a:prstGeom>
              <a:noFill/>
              <a:ln>
                <a:noFill/>
              </a:ln>
            </p:spPr>
          </p:pic>
        </p:grpSp>
        <p:sp>
          <p:nvSpPr>
            <p:cNvPr id="61" name="Google Shape;528;p64">
              <a:extLst>
                <a:ext uri="{FF2B5EF4-FFF2-40B4-BE49-F238E27FC236}">
                  <a16:creationId xmlns:a16="http://schemas.microsoft.com/office/drawing/2014/main" id="{2221F60E-AA70-0C07-0E4F-E726D75A3E79}"/>
                </a:ext>
              </a:extLst>
            </p:cNvPr>
            <p:cNvSpPr txBox="1"/>
            <p:nvPr/>
          </p:nvSpPr>
          <p:spPr>
            <a:xfrm>
              <a:off x="85894" y="5130789"/>
              <a:ext cx="1000095" cy="440221"/>
            </a:xfrm>
            <a:prstGeom prst="rect">
              <a:avLst/>
            </a:prstGeom>
            <a:noFill/>
            <a:ln>
              <a:noFill/>
            </a:ln>
          </p:spPr>
          <p:txBody>
            <a:bodyPr spcFirstLastPara="1" wrap="square" lIns="0" tIns="0" rIns="0" bIns="0" anchor="t" anchorCtr="0">
              <a:spAutoFit/>
            </a:bodyPr>
            <a:lstStyle/>
            <a:p>
              <a:pPr algn="r" defTabSz="1219170" latinLnBrk="0">
                <a:buClr>
                  <a:srgbClr val="FFFFFF"/>
                </a:buClr>
                <a:buSzPts val="1100"/>
              </a:pPr>
              <a:r>
                <a:rPr lang="en-US" altLang="ko" sz="900" b="1" kern="0" dirty="0">
                  <a:solidFill>
                    <a:schemeClr val="tx1">
                      <a:lumMod val="50000"/>
                      <a:lumOff val="50000"/>
                    </a:schemeClr>
                  </a:solidFill>
                  <a:latin typeface="Century Gothic" panose="020B0502020202020204" pitchFamily="34" charset="0"/>
                  <a:ea typeface="나눔바른고딕" panose="020B0603020101020101" pitchFamily="50" charset="-127"/>
                  <a:cs typeface="Arial"/>
                  <a:sym typeface="Arial"/>
                </a:rPr>
                <a:t>MLOps</a:t>
              </a:r>
            </a:p>
            <a:p>
              <a:pPr algn="r" defTabSz="1219170" latinLnBrk="0">
                <a:buClr>
                  <a:srgbClr val="FFFFFF"/>
                </a:buClr>
                <a:buSzPts val="1100"/>
              </a:pPr>
              <a:r>
                <a:rPr lang="en-US" altLang="ko" sz="900" b="1" kern="0" dirty="0">
                  <a:solidFill>
                    <a:schemeClr val="tx1">
                      <a:lumMod val="50000"/>
                      <a:lumOff val="50000"/>
                    </a:schemeClr>
                  </a:solidFill>
                  <a:latin typeface="Century Gothic" panose="020B0502020202020204" pitchFamily="34" charset="0"/>
                  <a:ea typeface="나눔바른고딕" panose="020B0603020101020101" pitchFamily="50" charset="-127"/>
                  <a:cs typeface="Arial"/>
                  <a:sym typeface="Arial"/>
                </a:rPr>
                <a:t>Platform</a:t>
              </a:r>
              <a:endParaRPr sz="900" b="1" kern="0" dirty="0">
                <a:solidFill>
                  <a:schemeClr val="tx1">
                    <a:lumMod val="50000"/>
                    <a:lumOff val="50000"/>
                  </a:schemeClr>
                </a:solidFill>
                <a:latin typeface="Century Gothic" panose="020B0502020202020204" pitchFamily="34" charset="0"/>
                <a:ea typeface="나눔바른고딕" panose="020B0603020101020101" pitchFamily="50" charset="-127"/>
                <a:cs typeface="Arial"/>
                <a:sym typeface="Arial"/>
              </a:endParaRPr>
            </a:p>
          </p:txBody>
        </p:sp>
        <p:sp>
          <p:nvSpPr>
            <p:cNvPr id="62" name="Google Shape;529;p64">
              <a:extLst>
                <a:ext uri="{FF2B5EF4-FFF2-40B4-BE49-F238E27FC236}">
                  <a16:creationId xmlns:a16="http://schemas.microsoft.com/office/drawing/2014/main" id="{706680DC-475B-AEFC-3EB1-3D6D9BB3B50F}"/>
                </a:ext>
              </a:extLst>
            </p:cNvPr>
            <p:cNvSpPr/>
            <p:nvPr/>
          </p:nvSpPr>
          <p:spPr>
            <a:xfrm>
              <a:off x="1181212" y="4509393"/>
              <a:ext cx="262400" cy="1641200"/>
            </a:xfrm>
            <a:prstGeom prst="leftBracket">
              <a:avLst>
                <a:gd name="adj" fmla="val 109972"/>
              </a:avLst>
            </a:prstGeom>
            <a:noFill/>
            <a:ln w="31750" cap="flat" cmpd="sng">
              <a:solidFill>
                <a:srgbClr val="8DA9DB"/>
              </a:solidFill>
              <a:prstDash val="solid"/>
              <a:miter lim="800000"/>
              <a:headEnd type="none" w="sm" len="sm"/>
              <a:tailEnd type="none" w="sm" len="sm"/>
            </a:ln>
          </p:spPr>
          <p:txBody>
            <a:bodyPr spcFirstLastPara="1" wrap="square" lIns="91433" tIns="45700" rIns="91433" bIns="45700" anchor="ctr" anchorCtr="0">
              <a:noAutofit/>
            </a:bodyPr>
            <a:lstStyle/>
            <a:p>
              <a:pPr algn="ct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63" name="Google Shape;530;p64">
              <a:extLst>
                <a:ext uri="{FF2B5EF4-FFF2-40B4-BE49-F238E27FC236}">
                  <a16:creationId xmlns:a16="http://schemas.microsoft.com/office/drawing/2014/main" id="{8A9FBE9E-9528-57C7-33B4-47C135CA8324}"/>
                </a:ext>
              </a:extLst>
            </p:cNvPr>
            <p:cNvSpPr txBox="1"/>
            <p:nvPr/>
          </p:nvSpPr>
          <p:spPr>
            <a:xfrm>
              <a:off x="85894" y="3516438"/>
              <a:ext cx="1000095" cy="220110"/>
            </a:xfrm>
            <a:prstGeom prst="rect">
              <a:avLst/>
            </a:prstGeom>
            <a:noFill/>
            <a:ln>
              <a:noFill/>
            </a:ln>
          </p:spPr>
          <p:txBody>
            <a:bodyPr spcFirstLastPara="1" wrap="square" lIns="0" tIns="0" rIns="0" bIns="0" anchor="t" anchorCtr="0">
              <a:spAutoFit/>
            </a:bodyPr>
            <a:lstStyle/>
            <a:p>
              <a:pPr algn="r" defTabSz="1219170" latinLnBrk="0">
                <a:buClr>
                  <a:srgbClr val="FFFFFF"/>
                </a:buClr>
                <a:buSzPts val="1100"/>
              </a:pPr>
              <a:r>
                <a:rPr lang="en-US" altLang="ko" sz="900" b="1" kern="0" dirty="0">
                  <a:solidFill>
                    <a:schemeClr val="tx1">
                      <a:lumMod val="50000"/>
                      <a:lumOff val="50000"/>
                    </a:schemeClr>
                  </a:solidFill>
                  <a:latin typeface="Century Gothic" panose="020B0502020202020204" pitchFamily="34" charset="0"/>
                  <a:ea typeface="나눔바른고딕" panose="020B0603020101020101" pitchFamily="50" charset="-127"/>
                  <a:cs typeface="Arial"/>
                  <a:sym typeface="Arial"/>
                </a:rPr>
                <a:t>Agent</a:t>
              </a:r>
              <a:endParaRPr sz="900" b="1" kern="0" dirty="0">
                <a:solidFill>
                  <a:schemeClr val="tx1">
                    <a:lumMod val="50000"/>
                    <a:lumOff val="50000"/>
                  </a:schemeClr>
                </a:solidFill>
                <a:latin typeface="Century Gothic" panose="020B0502020202020204" pitchFamily="34" charset="0"/>
                <a:ea typeface="나눔바른고딕" panose="020B0603020101020101" pitchFamily="50" charset="-127"/>
                <a:cs typeface="Arial"/>
                <a:sym typeface="Arial"/>
              </a:endParaRPr>
            </a:p>
          </p:txBody>
        </p:sp>
        <p:sp>
          <p:nvSpPr>
            <p:cNvPr id="1024" name="Google Shape;532;p64">
              <a:extLst>
                <a:ext uri="{FF2B5EF4-FFF2-40B4-BE49-F238E27FC236}">
                  <a16:creationId xmlns:a16="http://schemas.microsoft.com/office/drawing/2014/main" id="{B3089901-99F5-C472-FC52-BC856710A9C5}"/>
                </a:ext>
              </a:extLst>
            </p:cNvPr>
            <p:cNvSpPr txBox="1"/>
            <p:nvPr/>
          </p:nvSpPr>
          <p:spPr>
            <a:xfrm>
              <a:off x="7308432" y="5901025"/>
              <a:ext cx="1787600" cy="215026"/>
            </a:xfrm>
            <a:prstGeom prst="rect">
              <a:avLst/>
            </a:prstGeom>
            <a:noFill/>
            <a:ln>
              <a:noFill/>
            </a:ln>
          </p:spPr>
          <p:txBody>
            <a:bodyPr spcFirstLastPara="1" wrap="square" lIns="0" tIns="0" rIns="0" bIns="0" anchor="t" anchorCtr="0">
              <a:spAutoFit/>
            </a:bodyPr>
            <a:lstStyle/>
            <a:p>
              <a:pPr algn="ctr" defTabSz="1219170" latinLnBrk="0">
                <a:buClr>
                  <a:srgbClr val="AEABAB"/>
                </a:buClr>
                <a:buSzPts val="900"/>
              </a:pPr>
              <a:r>
                <a:rPr lang="en-US" altLang="ko" sz="900" kern="0" dirty="0">
                  <a:solidFill>
                    <a:srgbClr val="AEABAB"/>
                  </a:solidFill>
                  <a:latin typeface="나눔바른고딕" panose="020B0603020101020101" pitchFamily="50" charset="-127"/>
                  <a:ea typeface="나눔바른고딕" panose="020B0603020101020101" pitchFamily="50" charset="-127"/>
                  <a:cs typeface="Malgun Gothic"/>
                  <a:sym typeface="Malgun Gothic"/>
                </a:rPr>
                <a:t>Framework</a:t>
              </a:r>
              <a:endParaRPr sz="900" kern="0" dirty="0">
                <a:solidFill>
                  <a:srgbClr val="000000"/>
                </a:solidFill>
                <a:latin typeface="나눔바른고딕" panose="020B0603020101020101" pitchFamily="50" charset="-127"/>
                <a:ea typeface="나눔바른고딕" panose="020B0603020101020101" pitchFamily="50" charset="-127"/>
                <a:cs typeface="Arial"/>
                <a:sym typeface="Arial"/>
              </a:endParaRPr>
            </a:p>
          </p:txBody>
        </p:sp>
        <p:grpSp>
          <p:nvGrpSpPr>
            <p:cNvPr id="1025" name="Google Shape;534;p64">
              <a:extLst>
                <a:ext uri="{FF2B5EF4-FFF2-40B4-BE49-F238E27FC236}">
                  <a16:creationId xmlns:a16="http://schemas.microsoft.com/office/drawing/2014/main" id="{35ED478A-20E3-C98D-3F0D-16073CE80F8A}"/>
                </a:ext>
              </a:extLst>
            </p:cNvPr>
            <p:cNvGrpSpPr/>
            <p:nvPr/>
          </p:nvGrpSpPr>
          <p:grpSpPr>
            <a:xfrm>
              <a:off x="1190541" y="2610623"/>
              <a:ext cx="10223343" cy="1716271"/>
              <a:chOff x="1190540" y="2712223"/>
              <a:chExt cx="10223344" cy="1716271"/>
            </a:xfrm>
          </p:grpSpPr>
          <p:sp>
            <p:nvSpPr>
              <p:cNvPr id="1027" name="Google Shape;535;p64">
                <a:extLst>
                  <a:ext uri="{FF2B5EF4-FFF2-40B4-BE49-F238E27FC236}">
                    <a16:creationId xmlns:a16="http://schemas.microsoft.com/office/drawing/2014/main" id="{072F5F95-846C-EA7A-C0D2-7A36C716A41C}"/>
                  </a:ext>
                </a:extLst>
              </p:cNvPr>
              <p:cNvSpPr/>
              <p:nvPr/>
            </p:nvSpPr>
            <p:spPr>
              <a:xfrm>
                <a:off x="1190540" y="3118822"/>
                <a:ext cx="262867" cy="1296000"/>
              </a:xfrm>
              <a:prstGeom prst="leftBracket">
                <a:avLst>
                  <a:gd name="adj" fmla="val 124285"/>
                </a:avLst>
              </a:prstGeom>
              <a:noFill/>
              <a:ln w="31750" cap="flat" cmpd="sng">
                <a:solidFill>
                  <a:srgbClr val="8DA9DB"/>
                </a:solidFill>
                <a:prstDash val="solid"/>
                <a:miter lim="800000"/>
                <a:headEnd type="none" w="sm" len="sm"/>
                <a:tailEnd type="none" w="sm" len="sm"/>
              </a:ln>
            </p:spPr>
            <p:txBody>
              <a:bodyPr spcFirstLastPara="1" wrap="square" lIns="91433" tIns="45700" rIns="91433" bIns="45700" anchor="ctr" anchorCtr="0">
                <a:noAutofit/>
              </a:bodyPr>
              <a:lstStyle/>
              <a:p>
                <a:pPr algn="ct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1028" name="Google Shape;536;p64">
                <a:extLst>
                  <a:ext uri="{FF2B5EF4-FFF2-40B4-BE49-F238E27FC236}">
                    <a16:creationId xmlns:a16="http://schemas.microsoft.com/office/drawing/2014/main" id="{095A9D9C-27C1-384B-ADA3-B617B7F9075D}"/>
                  </a:ext>
                </a:extLst>
              </p:cNvPr>
              <p:cNvSpPr/>
              <p:nvPr/>
            </p:nvSpPr>
            <p:spPr>
              <a:xfrm>
                <a:off x="1642766" y="3129710"/>
                <a:ext cx="1452054" cy="1298784"/>
              </a:xfrm>
              <a:custGeom>
                <a:avLst/>
                <a:gdLst/>
                <a:ahLst/>
                <a:cxnLst/>
                <a:rect l="l" t="t" r="r" b="b"/>
                <a:pathLst>
                  <a:path w="2875355" h="2763370" extrusionOk="0">
                    <a:moveTo>
                      <a:pt x="130179" y="0"/>
                    </a:moveTo>
                    <a:lnTo>
                      <a:pt x="2745176" y="0"/>
                    </a:lnTo>
                    <a:cubicBezTo>
                      <a:pt x="2817072" y="0"/>
                      <a:pt x="2875355" y="58283"/>
                      <a:pt x="2875355" y="130179"/>
                    </a:cubicBezTo>
                    <a:lnTo>
                      <a:pt x="2875355" y="2199013"/>
                    </a:lnTo>
                    <a:cubicBezTo>
                      <a:pt x="2875355" y="2270909"/>
                      <a:pt x="2817072" y="2329192"/>
                      <a:pt x="2745176" y="2329192"/>
                    </a:cubicBezTo>
                    <a:lnTo>
                      <a:pt x="1653872" y="2329192"/>
                    </a:lnTo>
                    <a:lnTo>
                      <a:pt x="1627818" y="2334454"/>
                    </a:lnTo>
                    <a:cubicBezTo>
                      <a:pt x="1599041" y="2346628"/>
                      <a:pt x="1578844" y="2375127"/>
                      <a:pt x="1578844" y="2408332"/>
                    </a:cubicBezTo>
                    <a:lnTo>
                      <a:pt x="1578844" y="2408396"/>
                    </a:lnTo>
                    <a:cubicBezTo>
                      <a:pt x="1578844" y="2425258"/>
                      <a:pt x="1584086" y="2441735"/>
                      <a:pt x="1594079" y="2455302"/>
                    </a:cubicBezTo>
                    <a:cubicBezTo>
                      <a:pt x="1617661" y="2487335"/>
                      <a:pt x="1631677" y="2526859"/>
                      <a:pt x="1631677" y="2569698"/>
                    </a:cubicBezTo>
                    <a:cubicBezTo>
                      <a:pt x="1631677" y="2680115"/>
                      <a:pt x="1539278" y="2768940"/>
                      <a:pt x="1427599" y="2763098"/>
                    </a:cubicBezTo>
                    <a:cubicBezTo>
                      <a:pt x="1326320" y="2757791"/>
                      <a:pt x="1244941" y="2672283"/>
                      <a:pt x="1244342" y="2570854"/>
                    </a:cubicBezTo>
                    <a:cubicBezTo>
                      <a:pt x="1244085" y="2527179"/>
                      <a:pt x="1258379" y="2486929"/>
                      <a:pt x="1282560" y="2454446"/>
                    </a:cubicBezTo>
                    <a:cubicBezTo>
                      <a:pt x="1292425" y="2441200"/>
                      <a:pt x="1297154" y="2424830"/>
                      <a:pt x="1297154" y="2408332"/>
                    </a:cubicBezTo>
                    <a:cubicBezTo>
                      <a:pt x="1297154" y="2375127"/>
                      <a:pt x="1276956" y="2346628"/>
                      <a:pt x="1248179" y="2334454"/>
                    </a:cubicBezTo>
                    <a:lnTo>
                      <a:pt x="1222125" y="2329192"/>
                    </a:lnTo>
                    <a:lnTo>
                      <a:pt x="130179" y="2329192"/>
                    </a:lnTo>
                    <a:cubicBezTo>
                      <a:pt x="58283" y="2329192"/>
                      <a:pt x="0" y="2270909"/>
                      <a:pt x="0" y="2199013"/>
                    </a:cubicBezTo>
                    <a:lnTo>
                      <a:pt x="0" y="130179"/>
                    </a:lnTo>
                    <a:cubicBezTo>
                      <a:pt x="0" y="58283"/>
                      <a:pt x="58283" y="0"/>
                      <a:pt x="130179" y="0"/>
                    </a:cubicBezTo>
                    <a:close/>
                  </a:path>
                </a:pathLst>
              </a:custGeom>
              <a:solidFill>
                <a:srgbClr val="FFFFFF"/>
              </a:solidFill>
              <a:ln w="28575" cap="flat" cmpd="sng">
                <a:solidFill>
                  <a:srgbClr val="FFC000"/>
                </a:solidFill>
                <a:prstDash val="solid"/>
                <a:miter lim="8000"/>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1029" name="Google Shape;537;p64">
                <a:extLst>
                  <a:ext uri="{FF2B5EF4-FFF2-40B4-BE49-F238E27FC236}">
                    <a16:creationId xmlns:a16="http://schemas.microsoft.com/office/drawing/2014/main" id="{4C58AFC4-3495-2760-E6CF-84B919C3B4FD}"/>
                  </a:ext>
                </a:extLst>
              </p:cNvPr>
              <p:cNvSpPr/>
              <p:nvPr/>
            </p:nvSpPr>
            <p:spPr>
              <a:xfrm>
                <a:off x="3237990" y="3129710"/>
                <a:ext cx="1452054" cy="1298784"/>
              </a:xfrm>
              <a:custGeom>
                <a:avLst/>
                <a:gdLst/>
                <a:ahLst/>
                <a:cxnLst/>
                <a:rect l="l" t="t" r="r" b="b"/>
                <a:pathLst>
                  <a:path w="2875355" h="2763370" extrusionOk="0">
                    <a:moveTo>
                      <a:pt x="130179" y="0"/>
                    </a:moveTo>
                    <a:lnTo>
                      <a:pt x="2745176" y="0"/>
                    </a:lnTo>
                    <a:cubicBezTo>
                      <a:pt x="2817072" y="0"/>
                      <a:pt x="2875355" y="58283"/>
                      <a:pt x="2875355" y="130179"/>
                    </a:cubicBezTo>
                    <a:lnTo>
                      <a:pt x="2875355" y="2199013"/>
                    </a:lnTo>
                    <a:cubicBezTo>
                      <a:pt x="2875355" y="2270909"/>
                      <a:pt x="2817072" y="2329192"/>
                      <a:pt x="2745176" y="2329192"/>
                    </a:cubicBezTo>
                    <a:lnTo>
                      <a:pt x="1653872" y="2329192"/>
                    </a:lnTo>
                    <a:lnTo>
                      <a:pt x="1627818" y="2334454"/>
                    </a:lnTo>
                    <a:cubicBezTo>
                      <a:pt x="1599041" y="2346628"/>
                      <a:pt x="1578844" y="2375127"/>
                      <a:pt x="1578844" y="2408332"/>
                    </a:cubicBezTo>
                    <a:lnTo>
                      <a:pt x="1578844" y="2408396"/>
                    </a:lnTo>
                    <a:cubicBezTo>
                      <a:pt x="1578844" y="2425258"/>
                      <a:pt x="1584086" y="2441735"/>
                      <a:pt x="1594079" y="2455302"/>
                    </a:cubicBezTo>
                    <a:cubicBezTo>
                      <a:pt x="1617661" y="2487335"/>
                      <a:pt x="1631677" y="2526859"/>
                      <a:pt x="1631677" y="2569698"/>
                    </a:cubicBezTo>
                    <a:cubicBezTo>
                      <a:pt x="1631677" y="2680115"/>
                      <a:pt x="1539278" y="2768940"/>
                      <a:pt x="1427599" y="2763098"/>
                    </a:cubicBezTo>
                    <a:cubicBezTo>
                      <a:pt x="1326320" y="2757791"/>
                      <a:pt x="1244941" y="2672283"/>
                      <a:pt x="1244342" y="2570854"/>
                    </a:cubicBezTo>
                    <a:cubicBezTo>
                      <a:pt x="1244085" y="2527179"/>
                      <a:pt x="1258379" y="2486929"/>
                      <a:pt x="1282560" y="2454446"/>
                    </a:cubicBezTo>
                    <a:cubicBezTo>
                      <a:pt x="1292425" y="2441200"/>
                      <a:pt x="1297154" y="2424830"/>
                      <a:pt x="1297154" y="2408332"/>
                    </a:cubicBezTo>
                    <a:cubicBezTo>
                      <a:pt x="1297154" y="2375127"/>
                      <a:pt x="1276956" y="2346628"/>
                      <a:pt x="1248179" y="2334454"/>
                    </a:cubicBezTo>
                    <a:lnTo>
                      <a:pt x="1222125" y="2329192"/>
                    </a:lnTo>
                    <a:lnTo>
                      <a:pt x="130179" y="2329192"/>
                    </a:lnTo>
                    <a:cubicBezTo>
                      <a:pt x="58283" y="2329192"/>
                      <a:pt x="0" y="2270909"/>
                      <a:pt x="0" y="2199013"/>
                    </a:cubicBezTo>
                    <a:lnTo>
                      <a:pt x="0" y="130179"/>
                    </a:lnTo>
                    <a:cubicBezTo>
                      <a:pt x="0" y="58283"/>
                      <a:pt x="58283" y="0"/>
                      <a:pt x="130179" y="0"/>
                    </a:cubicBezTo>
                    <a:close/>
                  </a:path>
                </a:pathLst>
              </a:custGeom>
              <a:solidFill>
                <a:srgbClr val="FFFFFF"/>
              </a:solidFill>
              <a:ln w="28575" cap="flat" cmpd="sng">
                <a:solidFill>
                  <a:srgbClr val="FFC000"/>
                </a:solidFill>
                <a:prstDash val="solid"/>
                <a:miter lim="8000"/>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1030" name="Google Shape;538;p64">
                <a:extLst>
                  <a:ext uri="{FF2B5EF4-FFF2-40B4-BE49-F238E27FC236}">
                    <a16:creationId xmlns:a16="http://schemas.microsoft.com/office/drawing/2014/main" id="{5BB78080-F4FF-4691-3B2C-62A91F17FD68}"/>
                  </a:ext>
                </a:extLst>
              </p:cNvPr>
              <p:cNvSpPr/>
              <p:nvPr/>
            </p:nvSpPr>
            <p:spPr>
              <a:xfrm>
                <a:off x="4988236" y="3129710"/>
                <a:ext cx="1452054" cy="1298784"/>
              </a:xfrm>
              <a:custGeom>
                <a:avLst/>
                <a:gdLst/>
                <a:ahLst/>
                <a:cxnLst/>
                <a:rect l="l" t="t" r="r" b="b"/>
                <a:pathLst>
                  <a:path w="2875355" h="2763370" extrusionOk="0">
                    <a:moveTo>
                      <a:pt x="130179" y="0"/>
                    </a:moveTo>
                    <a:lnTo>
                      <a:pt x="2745176" y="0"/>
                    </a:lnTo>
                    <a:cubicBezTo>
                      <a:pt x="2817072" y="0"/>
                      <a:pt x="2875355" y="58283"/>
                      <a:pt x="2875355" y="130179"/>
                    </a:cubicBezTo>
                    <a:lnTo>
                      <a:pt x="2875355" y="2199013"/>
                    </a:lnTo>
                    <a:cubicBezTo>
                      <a:pt x="2875355" y="2270909"/>
                      <a:pt x="2817072" y="2329192"/>
                      <a:pt x="2745176" y="2329192"/>
                    </a:cubicBezTo>
                    <a:lnTo>
                      <a:pt x="1653872" y="2329192"/>
                    </a:lnTo>
                    <a:lnTo>
                      <a:pt x="1627818" y="2334454"/>
                    </a:lnTo>
                    <a:cubicBezTo>
                      <a:pt x="1599041" y="2346628"/>
                      <a:pt x="1578844" y="2375127"/>
                      <a:pt x="1578844" y="2408332"/>
                    </a:cubicBezTo>
                    <a:lnTo>
                      <a:pt x="1578844" y="2408396"/>
                    </a:lnTo>
                    <a:cubicBezTo>
                      <a:pt x="1578844" y="2425258"/>
                      <a:pt x="1584086" y="2441735"/>
                      <a:pt x="1594079" y="2455302"/>
                    </a:cubicBezTo>
                    <a:cubicBezTo>
                      <a:pt x="1617661" y="2487335"/>
                      <a:pt x="1631677" y="2526859"/>
                      <a:pt x="1631677" y="2569698"/>
                    </a:cubicBezTo>
                    <a:cubicBezTo>
                      <a:pt x="1631677" y="2680115"/>
                      <a:pt x="1539278" y="2768940"/>
                      <a:pt x="1427599" y="2763098"/>
                    </a:cubicBezTo>
                    <a:cubicBezTo>
                      <a:pt x="1326320" y="2757791"/>
                      <a:pt x="1244941" y="2672283"/>
                      <a:pt x="1244342" y="2570854"/>
                    </a:cubicBezTo>
                    <a:cubicBezTo>
                      <a:pt x="1244085" y="2527179"/>
                      <a:pt x="1258379" y="2486929"/>
                      <a:pt x="1282560" y="2454446"/>
                    </a:cubicBezTo>
                    <a:cubicBezTo>
                      <a:pt x="1292425" y="2441200"/>
                      <a:pt x="1297154" y="2424830"/>
                      <a:pt x="1297154" y="2408332"/>
                    </a:cubicBezTo>
                    <a:cubicBezTo>
                      <a:pt x="1297154" y="2375127"/>
                      <a:pt x="1276956" y="2346628"/>
                      <a:pt x="1248179" y="2334454"/>
                    </a:cubicBezTo>
                    <a:lnTo>
                      <a:pt x="1222125" y="2329192"/>
                    </a:lnTo>
                    <a:lnTo>
                      <a:pt x="130179" y="2329192"/>
                    </a:lnTo>
                    <a:cubicBezTo>
                      <a:pt x="58283" y="2329192"/>
                      <a:pt x="0" y="2270909"/>
                      <a:pt x="0" y="2199013"/>
                    </a:cubicBezTo>
                    <a:lnTo>
                      <a:pt x="0" y="130179"/>
                    </a:lnTo>
                    <a:cubicBezTo>
                      <a:pt x="0" y="58283"/>
                      <a:pt x="58283" y="0"/>
                      <a:pt x="130179" y="0"/>
                    </a:cubicBezTo>
                    <a:close/>
                  </a:path>
                </a:pathLst>
              </a:custGeom>
              <a:solidFill>
                <a:srgbClr val="FFFFFF"/>
              </a:solidFill>
              <a:ln w="28575" cap="flat" cmpd="sng">
                <a:solidFill>
                  <a:srgbClr val="ED7D31"/>
                </a:solidFill>
                <a:prstDash val="solid"/>
                <a:miter lim="8000"/>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1031" name="Google Shape;539;p64">
                <a:extLst>
                  <a:ext uri="{FF2B5EF4-FFF2-40B4-BE49-F238E27FC236}">
                    <a16:creationId xmlns:a16="http://schemas.microsoft.com/office/drawing/2014/main" id="{7EF06070-EC1E-AA2B-98D6-916A09967B67}"/>
                  </a:ext>
                </a:extLst>
              </p:cNvPr>
              <p:cNvSpPr/>
              <p:nvPr/>
            </p:nvSpPr>
            <p:spPr>
              <a:xfrm>
                <a:off x="6583460" y="3129710"/>
                <a:ext cx="1452054" cy="1298784"/>
              </a:xfrm>
              <a:custGeom>
                <a:avLst/>
                <a:gdLst/>
                <a:ahLst/>
                <a:cxnLst/>
                <a:rect l="l" t="t" r="r" b="b"/>
                <a:pathLst>
                  <a:path w="2875355" h="2763370" extrusionOk="0">
                    <a:moveTo>
                      <a:pt x="130179" y="0"/>
                    </a:moveTo>
                    <a:lnTo>
                      <a:pt x="2745176" y="0"/>
                    </a:lnTo>
                    <a:cubicBezTo>
                      <a:pt x="2817072" y="0"/>
                      <a:pt x="2875355" y="58283"/>
                      <a:pt x="2875355" y="130179"/>
                    </a:cubicBezTo>
                    <a:lnTo>
                      <a:pt x="2875355" y="2199013"/>
                    </a:lnTo>
                    <a:cubicBezTo>
                      <a:pt x="2875355" y="2270909"/>
                      <a:pt x="2817072" y="2329192"/>
                      <a:pt x="2745176" y="2329192"/>
                    </a:cubicBezTo>
                    <a:lnTo>
                      <a:pt x="1653872" y="2329192"/>
                    </a:lnTo>
                    <a:lnTo>
                      <a:pt x="1627818" y="2334454"/>
                    </a:lnTo>
                    <a:cubicBezTo>
                      <a:pt x="1599041" y="2346628"/>
                      <a:pt x="1578844" y="2375127"/>
                      <a:pt x="1578844" y="2408332"/>
                    </a:cubicBezTo>
                    <a:lnTo>
                      <a:pt x="1578844" y="2408396"/>
                    </a:lnTo>
                    <a:cubicBezTo>
                      <a:pt x="1578844" y="2425258"/>
                      <a:pt x="1584086" y="2441735"/>
                      <a:pt x="1594079" y="2455302"/>
                    </a:cubicBezTo>
                    <a:cubicBezTo>
                      <a:pt x="1617661" y="2487335"/>
                      <a:pt x="1631677" y="2526859"/>
                      <a:pt x="1631677" y="2569698"/>
                    </a:cubicBezTo>
                    <a:cubicBezTo>
                      <a:pt x="1631677" y="2680115"/>
                      <a:pt x="1539278" y="2768940"/>
                      <a:pt x="1427599" y="2763098"/>
                    </a:cubicBezTo>
                    <a:cubicBezTo>
                      <a:pt x="1326320" y="2757791"/>
                      <a:pt x="1244941" y="2672283"/>
                      <a:pt x="1244342" y="2570854"/>
                    </a:cubicBezTo>
                    <a:cubicBezTo>
                      <a:pt x="1244085" y="2527179"/>
                      <a:pt x="1258379" y="2486929"/>
                      <a:pt x="1282560" y="2454446"/>
                    </a:cubicBezTo>
                    <a:cubicBezTo>
                      <a:pt x="1292425" y="2441200"/>
                      <a:pt x="1297154" y="2424830"/>
                      <a:pt x="1297154" y="2408332"/>
                    </a:cubicBezTo>
                    <a:cubicBezTo>
                      <a:pt x="1297154" y="2375127"/>
                      <a:pt x="1276956" y="2346628"/>
                      <a:pt x="1248179" y="2334454"/>
                    </a:cubicBezTo>
                    <a:lnTo>
                      <a:pt x="1222125" y="2329192"/>
                    </a:lnTo>
                    <a:lnTo>
                      <a:pt x="130179" y="2329192"/>
                    </a:lnTo>
                    <a:cubicBezTo>
                      <a:pt x="58283" y="2329192"/>
                      <a:pt x="0" y="2270909"/>
                      <a:pt x="0" y="2199013"/>
                    </a:cubicBezTo>
                    <a:lnTo>
                      <a:pt x="0" y="130179"/>
                    </a:lnTo>
                    <a:cubicBezTo>
                      <a:pt x="0" y="58283"/>
                      <a:pt x="58283" y="0"/>
                      <a:pt x="130179" y="0"/>
                    </a:cubicBezTo>
                    <a:close/>
                  </a:path>
                </a:pathLst>
              </a:custGeom>
              <a:solidFill>
                <a:srgbClr val="FFFFFF"/>
              </a:solidFill>
              <a:ln w="28575" cap="flat" cmpd="sng">
                <a:solidFill>
                  <a:srgbClr val="ED7D31"/>
                </a:solidFill>
                <a:prstDash val="solid"/>
                <a:miter lim="8000"/>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1032" name="Google Shape;540;p64">
                <a:extLst>
                  <a:ext uri="{FF2B5EF4-FFF2-40B4-BE49-F238E27FC236}">
                    <a16:creationId xmlns:a16="http://schemas.microsoft.com/office/drawing/2014/main" id="{B50C2B8B-9B08-AEB3-8D50-06E6B4AE1132}"/>
                  </a:ext>
                </a:extLst>
              </p:cNvPr>
              <p:cNvSpPr/>
              <p:nvPr/>
            </p:nvSpPr>
            <p:spPr>
              <a:xfrm>
                <a:off x="8366606" y="3129710"/>
                <a:ext cx="1452054" cy="1298784"/>
              </a:xfrm>
              <a:custGeom>
                <a:avLst/>
                <a:gdLst/>
                <a:ahLst/>
                <a:cxnLst/>
                <a:rect l="l" t="t" r="r" b="b"/>
                <a:pathLst>
                  <a:path w="2875355" h="2763370" extrusionOk="0">
                    <a:moveTo>
                      <a:pt x="130179" y="0"/>
                    </a:moveTo>
                    <a:lnTo>
                      <a:pt x="2745176" y="0"/>
                    </a:lnTo>
                    <a:cubicBezTo>
                      <a:pt x="2817072" y="0"/>
                      <a:pt x="2875355" y="58283"/>
                      <a:pt x="2875355" y="130179"/>
                    </a:cubicBezTo>
                    <a:lnTo>
                      <a:pt x="2875355" y="2199013"/>
                    </a:lnTo>
                    <a:cubicBezTo>
                      <a:pt x="2875355" y="2270909"/>
                      <a:pt x="2817072" y="2329192"/>
                      <a:pt x="2745176" y="2329192"/>
                    </a:cubicBezTo>
                    <a:lnTo>
                      <a:pt x="1653872" y="2329192"/>
                    </a:lnTo>
                    <a:lnTo>
                      <a:pt x="1627818" y="2334454"/>
                    </a:lnTo>
                    <a:cubicBezTo>
                      <a:pt x="1599041" y="2346628"/>
                      <a:pt x="1578844" y="2375127"/>
                      <a:pt x="1578844" y="2408332"/>
                    </a:cubicBezTo>
                    <a:lnTo>
                      <a:pt x="1578844" y="2408396"/>
                    </a:lnTo>
                    <a:cubicBezTo>
                      <a:pt x="1578844" y="2425258"/>
                      <a:pt x="1584086" y="2441735"/>
                      <a:pt x="1594079" y="2455302"/>
                    </a:cubicBezTo>
                    <a:cubicBezTo>
                      <a:pt x="1617661" y="2487335"/>
                      <a:pt x="1631677" y="2526859"/>
                      <a:pt x="1631677" y="2569698"/>
                    </a:cubicBezTo>
                    <a:cubicBezTo>
                      <a:pt x="1631677" y="2680115"/>
                      <a:pt x="1539278" y="2768940"/>
                      <a:pt x="1427599" y="2763098"/>
                    </a:cubicBezTo>
                    <a:cubicBezTo>
                      <a:pt x="1326320" y="2757791"/>
                      <a:pt x="1244941" y="2672283"/>
                      <a:pt x="1244342" y="2570854"/>
                    </a:cubicBezTo>
                    <a:cubicBezTo>
                      <a:pt x="1244085" y="2527179"/>
                      <a:pt x="1258379" y="2486929"/>
                      <a:pt x="1282560" y="2454446"/>
                    </a:cubicBezTo>
                    <a:cubicBezTo>
                      <a:pt x="1292425" y="2441200"/>
                      <a:pt x="1297154" y="2424830"/>
                      <a:pt x="1297154" y="2408332"/>
                    </a:cubicBezTo>
                    <a:cubicBezTo>
                      <a:pt x="1297154" y="2375127"/>
                      <a:pt x="1276956" y="2346628"/>
                      <a:pt x="1248179" y="2334454"/>
                    </a:cubicBezTo>
                    <a:lnTo>
                      <a:pt x="1222125" y="2329192"/>
                    </a:lnTo>
                    <a:lnTo>
                      <a:pt x="130179" y="2329192"/>
                    </a:lnTo>
                    <a:cubicBezTo>
                      <a:pt x="58283" y="2329192"/>
                      <a:pt x="0" y="2270909"/>
                      <a:pt x="0" y="2199013"/>
                    </a:cubicBezTo>
                    <a:lnTo>
                      <a:pt x="0" y="130179"/>
                    </a:lnTo>
                    <a:cubicBezTo>
                      <a:pt x="0" y="58283"/>
                      <a:pt x="58283" y="0"/>
                      <a:pt x="130179" y="0"/>
                    </a:cubicBezTo>
                    <a:close/>
                  </a:path>
                </a:pathLst>
              </a:custGeom>
              <a:solidFill>
                <a:srgbClr val="FFFFFF"/>
              </a:solidFill>
              <a:ln w="28575" cap="flat" cmpd="sng">
                <a:solidFill>
                  <a:srgbClr val="BFA3F7"/>
                </a:solidFill>
                <a:prstDash val="solid"/>
                <a:miter lim="8000"/>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sp>
            <p:nvSpPr>
              <p:cNvPr id="1033" name="Google Shape;541;p64">
                <a:extLst>
                  <a:ext uri="{FF2B5EF4-FFF2-40B4-BE49-F238E27FC236}">
                    <a16:creationId xmlns:a16="http://schemas.microsoft.com/office/drawing/2014/main" id="{FF923581-0C08-1779-8DD8-E38BEC2DA42E}"/>
                  </a:ext>
                </a:extLst>
              </p:cNvPr>
              <p:cNvSpPr/>
              <p:nvPr/>
            </p:nvSpPr>
            <p:spPr>
              <a:xfrm>
                <a:off x="9961830" y="3129710"/>
                <a:ext cx="1452054" cy="1298784"/>
              </a:xfrm>
              <a:custGeom>
                <a:avLst/>
                <a:gdLst/>
                <a:ahLst/>
                <a:cxnLst/>
                <a:rect l="l" t="t" r="r" b="b"/>
                <a:pathLst>
                  <a:path w="2875355" h="2763370" extrusionOk="0">
                    <a:moveTo>
                      <a:pt x="130179" y="0"/>
                    </a:moveTo>
                    <a:lnTo>
                      <a:pt x="2745176" y="0"/>
                    </a:lnTo>
                    <a:cubicBezTo>
                      <a:pt x="2817072" y="0"/>
                      <a:pt x="2875355" y="58283"/>
                      <a:pt x="2875355" y="130179"/>
                    </a:cubicBezTo>
                    <a:lnTo>
                      <a:pt x="2875355" y="2199013"/>
                    </a:lnTo>
                    <a:cubicBezTo>
                      <a:pt x="2875355" y="2270909"/>
                      <a:pt x="2817072" y="2329192"/>
                      <a:pt x="2745176" y="2329192"/>
                    </a:cubicBezTo>
                    <a:lnTo>
                      <a:pt x="1653872" y="2329192"/>
                    </a:lnTo>
                    <a:lnTo>
                      <a:pt x="1627818" y="2334454"/>
                    </a:lnTo>
                    <a:cubicBezTo>
                      <a:pt x="1599041" y="2346628"/>
                      <a:pt x="1578844" y="2375127"/>
                      <a:pt x="1578844" y="2408332"/>
                    </a:cubicBezTo>
                    <a:lnTo>
                      <a:pt x="1578844" y="2408396"/>
                    </a:lnTo>
                    <a:cubicBezTo>
                      <a:pt x="1578844" y="2425258"/>
                      <a:pt x="1584086" y="2441735"/>
                      <a:pt x="1594079" y="2455302"/>
                    </a:cubicBezTo>
                    <a:cubicBezTo>
                      <a:pt x="1617661" y="2487335"/>
                      <a:pt x="1631677" y="2526859"/>
                      <a:pt x="1631677" y="2569698"/>
                    </a:cubicBezTo>
                    <a:cubicBezTo>
                      <a:pt x="1631677" y="2680115"/>
                      <a:pt x="1539278" y="2768940"/>
                      <a:pt x="1427599" y="2763098"/>
                    </a:cubicBezTo>
                    <a:cubicBezTo>
                      <a:pt x="1326320" y="2757791"/>
                      <a:pt x="1244941" y="2672283"/>
                      <a:pt x="1244342" y="2570854"/>
                    </a:cubicBezTo>
                    <a:cubicBezTo>
                      <a:pt x="1244085" y="2527179"/>
                      <a:pt x="1258379" y="2486929"/>
                      <a:pt x="1282560" y="2454446"/>
                    </a:cubicBezTo>
                    <a:cubicBezTo>
                      <a:pt x="1292425" y="2441200"/>
                      <a:pt x="1297154" y="2424830"/>
                      <a:pt x="1297154" y="2408332"/>
                    </a:cubicBezTo>
                    <a:cubicBezTo>
                      <a:pt x="1297154" y="2375127"/>
                      <a:pt x="1276956" y="2346628"/>
                      <a:pt x="1248179" y="2334454"/>
                    </a:cubicBezTo>
                    <a:lnTo>
                      <a:pt x="1222125" y="2329192"/>
                    </a:lnTo>
                    <a:lnTo>
                      <a:pt x="130179" y="2329192"/>
                    </a:lnTo>
                    <a:cubicBezTo>
                      <a:pt x="58283" y="2329192"/>
                      <a:pt x="0" y="2270909"/>
                      <a:pt x="0" y="2199013"/>
                    </a:cubicBezTo>
                    <a:lnTo>
                      <a:pt x="0" y="130179"/>
                    </a:lnTo>
                    <a:cubicBezTo>
                      <a:pt x="0" y="58283"/>
                      <a:pt x="58283" y="0"/>
                      <a:pt x="130179" y="0"/>
                    </a:cubicBezTo>
                    <a:close/>
                  </a:path>
                </a:pathLst>
              </a:custGeom>
              <a:solidFill>
                <a:srgbClr val="FFFFFF"/>
              </a:solidFill>
              <a:ln w="28575" cap="flat" cmpd="sng">
                <a:solidFill>
                  <a:srgbClr val="BFA3F7"/>
                </a:solidFill>
                <a:prstDash val="solid"/>
                <a:miter lim="8000"/>
                <a:headEnd type="none" w="sm" len="sm"/>
                <a:tailEnd type="none" w="sm" len="sm"/>
              </a:ln>
            </p:spPr>
            <p:txBody>
              <a:bodyPr spcFirstLastPara="1" wrap="square" lIns="91433" tIns="45700" rIns="91433" bIns="45700" anchor="ctr" anchorCtr="0">
                <a:noAutofit/>
              </a:bodyPr>
              <a:lstStyle/>
              <a:p>
                <a:pPr defTabSz="1219170" latinLnBrk="0">
                  <a:buClr>
                    <a:srgbClr val="000000"/>
                  </a:buClr>
                </a:pPr>
                <a:endParaRPr sz="900" kern="0" dirty="0">
                  <a:solidFill>
                    <a:srgbClr val="000000"/>
                  </a:solidFill>
                  <a:latin typeface="나눔바른고딕" panose="020B0603020101020101" pitchFamily="50" charset="-127"/>
                  <a:ea typeface="나눔바른고딕" panose="020B0603020101020101" pitchFamily="50" charset="-127"/>
                  <a:cs typeface="Malgun Gothic"/>
                  <a:sym typeface="Malgun Gothic"/>
                </a:endParaRPr>
              </a:p>
            </p:txBody>
          </p:sp>
          <p:pic>
            <p:nvPicPr>
              <p:cNvPr id="1034" name="Google Shape;542;p64">
                <a:extLst>
                  <a:ext uri="{FF2B5EF4-FFF2-40B4-BE49-F238E27FC236}">
                    <a16:creationId xmlns:a16="http://schemas.microsoft.com/office/drawing/2014/main" id="{9AC87187-8333-9C2D-CAF3-075FA1E3FDD4}"/>
                  </a:ext>
                </a:extLst>
              </p:cNvPr>
              <p:cNvPicPr preferRelativeResize="0"/>
              <p:nvPr/>
            </p:nvPicPr>
            <p:blipFill rotWithShape="1">
              <a:blip r:embed="rId10">
                <a:alphaModFix/>
              </a:blip>
              <a:srcRect/>
              <a:stretch/>
            </p:blipFill>
            <p:spPr>
              <a:xfrm>
                <a:off x="1815887" y="3582241"/>
                <a:ext cx="1214680" cy="214353"/>
              </a:xfrm>
              <a:prstGeom prst="rect">
                <a:avLst/>
              </a:prstGeom>
              <a:noFill/>
              <a:ln>
                <a:noFill/>
              </a:ln>
            </p:spPr>
          </p:pic>
          <p:pic>
            <p:nvPicPr>
              <p:cNvPr id="1035" name="Google Shape;543;p64">
                <a:extLst>
                  <a:ext uri="{FF2B5EF4-FFF2-40B4-BE49-F238E27FC236}">
                    <a16:creationId xmlns:a16="http://schemas.microsoft.com/office/drawing/2014/main" id="{2170F175-748B-C6D2-DDC0-4AD66A601659}"/>
                  </a:ext>
                </a:extLst>
              </p:cNvPr>
              <p:cNvPicPr preferRelativeResize="0"/>
              <p:nvPr/>
            </p:nvPicPr>
            <p:blipFill rotWithShape="1">
              <a:blip r:embed="rId11">
                <a:alphaModFix/>
              </a:blip>
              <a:srcRect/>
              <a:stretch/>
            </p:blipFill>
            <p:spPr>
              <a:xfrm>
                <a:off x="3463049" y="3582169"/>
                <a:ext cx="975446" cy="214496"/>
              </a:xfrm>
              <a:prstGeom prst="rect">
                <a:avLst/>
              </a:prstGeom>
              <a:noFill/>
              <a:ln>
                <a:noFill/>
              </a:ln>
            </p:spPr>
          </p:pic>
          <p:pic>
            <p:nvPicPr>
              <p:cNvPr id="1036" name="Google Shape;544;p64">
                <a:extLst>
                  <a:ext uri="{FF2B5EF4-FFF2-40B4-BE49-F238E27FC236}">
                    <a16:creationId xmlns:a16="http://schemas.microsoft.com/office/drawing/2014/main" id="{E85BF301-A17A-ED9F-9A0B-7B52A2E38579}"/>
                  </a:ext>
                </a:extLst>
              </p:cNvPr>
              <p:cNvPicPr preferRelativeResize="0"/>
              <p:nvPr/>
            </p:nvPicPr>
            <p:blipFill rotWithShape="1">
              <a:blip r:embed="rId12">
                <a:alphaModFix/>
              </a:blip>
              <a:srcRect/>
              <a:stretch/>
            </p:blipFill>
            <p:spPr>
              <a:xfrm>
                <a:off x="5178286" y="3581695"/>
                <a:ext cx="1119247" cy="215444"/>
              </a:xfrm>
              <a:prstGeom prst="rect">
                <a:avLst/>
              </a:prstGeom>
              <a:noFill/>
              <a:ln>
                <a:noFill/>
              </a:ln>
            </p:spPr>
          </p:pic>
          <p:pic>
            <p:nvPicPr>
              <p:cNvPr id="1037" name="Google Shape;545;p64">
                <a:extLst>
                  <a:ext uri="{FF2B5EF4-FFF2-40B4-BE49-F238E27FC236}">
                    <a16:creationId xmlns:a16="http://schemas.microsoft.com/office/drawing/2014/main" id="{ABEFDDF2-1200-2123-3FCA-6002B6FDA5CB}"/>
                  </a:ext>
                </a:extLst>
              </p:cNvPr>
              <p:cNvPicPr preferRelativeResize="0"/>
              <p:nvPr/>
            </p:nvPicPr>
            <p:blipFill rotWithShape="1">
              <a:blip r:embed="rId13">
                <a:alphaModFix/>
              </a:blip>
              <a:srcRect/>
              <a:stretch/>
            </p:blipFill>
            <p:spPr>
              <a:xfrm>
                <a:off x="10110426" y="3620799"/>
                <a:ext cx="1152885" cy="175795"/>
              </a:xfrm>
              <a:prstGeom prst="rect">
                <a:avLst/>
              </a:prstGeom>
              <a:noFill/>
              <a:ln>
                <a:noFill/>
              </a:ln>
            </p:spPr>
          </p:pic>
          <p:pic>
            <p:nvPicPr>
              <p:cNvPr id="1038" name="Google Shape;546;p64" descr="BakingSoDA">
                <a:extLst>
                  <a:ext uri="{FF2B5EF4-FFF2-40B4-BE49-F238E27FC236}">
                    <a16:creationId xmlns:a16="http://schemas.microsoft.com/office/drawing/2014/main" id="{7554CFD4-6745-FB7A-4B2A-2C66DC6F7886}"/>
                  </a:ext>
                </a:extLst>
              </p:cNvPr>
              <p:cNvPicPr preferRelativeResize="0"/>
              <p:nvPr/>
            </p:nvPicPr>
            <p:blipFill rotWithShape="1">
              <a:blip r:embed="rId14">
                <a:alphaModFix/>
              </a:blip>
              <a:srcRect/>
              <a:stretch/>
            </p:blipFill>
            <p:spPr>
              <a:xfrm>
                <a:off x="8501391" y="3600018"/>
                <a:ext cx="1152498" cy="177647"/>
              </a:xfrm>
              <a:prstGeom prst="rect">
                <a:avLst/>
              </a:prstGeom>
              <a:noFill/>
              <a:ln>
                <a:noFill/>
              </a:ln>
            </p:spPr>
          </p:pic>
          <p:pic>
            <p:nvPicPr>
              <p:cNvPr id="1039" name="Google Shape;547;p64" descr="Personalization is Great, but Relevant Content is Key - Business 2 Community">
                <a:extLst>
                  <a:ext uri="{FF2B5EF4-FFF2-40B4-BE49-F238E27FC236}">
                    <a16:creationId xmlns:a16="http://schemas.microsoft.com/office/drawing/2014/main" id="{956036AA-1B50-C3D9-E134-0C62BE98C24C}"/>
                  </a:ext>
                </a:extLst>
              </p:cNvPr>
              <p:cNvPicPr preferRelativeResize="0"/>
              <p:nvPr/>
            </p:nvPicPr>
            <p:blipFill rotWithShape="1">
              <a:blip r:embed="rId15">
                <a:alphaModFix/>
              </a:blip>
              <a:srcRect/>
              <a:stretch/>
            </p:blipFill>
            <p:spPr>
              <a:xfrm>
                <a:off x="5432335" y="2712223"/>
                <a:ext cx="655802" cy="655802"/>
              </a:xfrm>
              <a:prstGeom prst="rect">
                <a:avLst/>
              </a:prstGeom>
              <a:noFill/>
              <a:ln>
                <a:noFill/>
              </a:ln>
            </p:spPr>
          </p:pic>
          <p:pic>
            <p:nvPicPr>
              <p:cNvPr id="1040" name="Google Shape;548;p64" descr="Medical Icons - Download 239 Free Medical icons here">
                <a:extLst>
                  <a:ext uri="{FF2B5EF4-FFF2-40B4-BE49-F238E27FC236}">
                    <a16:creationId xmlns:a16="http://schemas.microsoft.com/office/drawing/2014/main" id="{11731264-CFD1-A455-30BB-5FDFECA514B0}"/>
                  </a:ext>
                </a:extLst>
              </p:cNvPr>
              <p:cNvPicPr preferRelativeResize="0"/>
              <p:nvPr/>
            </p:nvPicPr>
            <p:blipFill rotWithShape="1">
              <a:blip r:embed="rId16">
                <a:alphaModFix/>
              </a:blip>
              <a:srcRect/>
              <a:stretch/>
            </p:blipFill>
            <p:spPr>
              <a:xfrm>
                <a:off x="7013459" y="2720466"/>
                <a:ext cx="639316" cy="639316"/>
              </a:xfrm>
              <a:prstGeom prst="rect">
                <a:avLst/>
              </a:prstGeom>
              <a:noFill/>
              <a:ln>
                <a:noFill/>
              </a:ln>
            </p:spPr>
          </p:pic>
          <p:pic>
            <p:nvPicPr>
              <p:cNvPr id="1041" name="Google Shape;549;p64" descr="AI - Free technology icons">
                <a:extLst>
                  <a:ext uri="{FF2B5EF4-FFF2-40B4-BE49-F238E27FC236}">
                    <a16:creationId xmlns:a16="http://schemas.microsoft.com/office/drawing/2014/main" id="{62A2302A-A654-5F03-6B90-6567E0184ACA}"/>
                  </a:ext>
                </a:extLst>
              </p:cNvPr>
              <p:cNvPicPr preferRelativeResize="0"/>
              <p:nvPr/>
            </p:nvPicPr>
            <p:blipFill rotWithShape="1">
              <a:blip r:embed="rId17">
                <a:alphaModFix/>
              </a:blip>
              <a:srcRect/>
              <a:stretch/>
            </p:blipFill>
            <p:spPr>
              <a:xfrm>
                <a:off x="10461728" y="2781263"/>
                <a:ext cx="539731" cy="539731"/>
              </a:xfrm>
              <a:prstGeom prst="rect">
                <a:avLst/>
              </a:prstGeom>
              <a:noFill/>
              <a:ln>
                <a:noFill/>
              </a:ln>
            </p:spPr>
          </p:pic>
          <p:pic>
            <p:nvPicPr>
              <p:cNvPr id="1042" name="Google Shape;550;p64" descr="Robotic arm - Free industry icons">
                <a:extLst>
                  <a:ext uri="{FF2B5EF4-FFF2-40B4-BE49-F238E27FC236}">
                    <a16:creationId xmlns:a16="http://schemas.microsoft.com/office/drawing/2014/main" id="{BE9D89D0-2AAC-1A9E-3014-9E22456A5161}"/>
                  </a:ext>
                </a:extLst>
              </p:cNvPr>
              <p:cNvPicPr preferRelativeResize="0"/>
              <p:nvPr/>
            </p:nvPicPr>
            <p:blipFill rotWithShape="1">
              <a:blip r:embed="rId18">
                <a:alphaModFix/>
              </a:blip>
              <a:srcRect/>
              <a:stretch/>
            </p:blipFill>
            <p:spPr>
              <a:xfrm flipH="1">
                <a:off x="8761666" y="2800199"/>
                <a:ext cx="539730" cy="539730"/>
              </a:xfrm>
              <a:prstGeom prst="rect">
                <a:avLst/>
              </a:prstGeom>
              <a:noFill/>
              <a:ln>
                <a:noFill/>
              </a:ln>
            </p:spPr>
          </p:pic>
          <p:pic>
            <p:nvPicPr>
              <p:cNvPr id="1044" name="Google Shape;551;p64">
                <a:extLst>
                  <a:ext uri="{FF2B5EF4-FFF2-40B4-BE49-F238E27FC236}">
                    <a16:creationId xmlns:a16="http://schemas.microsoft.com/office/drawing/2014/main" id="{CDCD7469-D82B-8062-B277-EC5ABD325E5E}"/>
                  </a:ext>
                </a:extLst>
              </p:cNvPr>
              <p:cNvPicPr preferRelativeResize="0"/>
              <p:nvPr/>
            </p:nvPicPr>
            <p:blipFill rotWithShape="1">
              <a:blip r:embed="rId19">
                <a:alphaModFix/>
              </a:blip>
              <a:srcRect/>
              <a:stretch/>
            </p:blipFill>
            <p:spPr>
              <a:xfrm>
                <a:off x="3530401" y="2835493"/>
                <a:ext cx="1006302" cy="409262"/>
              </a:xfrm>
              <a:prstGeom prst="rect">
                <a:avLst/>
              </a:prstGeom>
              <a:noFill/>
              <a:ln>
                <a:noFill/>
              </a:ln>
            </p:spPr>
          </p:pic>
          <p:pic>
            <p:nvPicPr>
              <p:cNvPr id="1045" name="Google Shape;552;p64">
                <a:extLst>
                  <a:ext uri="{FF2B5EF4-FFF2-40B4-BE49-F238E27FC236}">
                    <a16:creationId xmlns:a16="http://schemas.microsoft.com/office/drawing/2014/main" id="{3AC37B3D-6FD9-5DA1-335D-0A323250791F}"/>
                  </a:ext>
                </a:extLst>
              </p:cNvPr>
              <p:cNvPicPr preferRelativeResize="0"/>
              <p:nvPr/>
            </p:nvPicPr>
            <p:blipFill rotWithShape="1">
              <a:blip r:embed="rId20">
                <a:alphaModFix/>
              </a:blip>
              <a:srcRect/>
              <a:stretch/>
            </p:blipFill>
            <p:spPr>
              <a:xfrm>
                <a:off x="2179050" y="2761792"/>
                <a:ext cx="556663" cy="556663"/>
              </a:xfrm>
              <a:prstGeom prst="rect">
                <a:avLst/>
              </a:prstGeom>
              <a:noFill/>
              <a:ln>
                <a:noFill/>
              </a:ln>
            </p:spPr>
          </p:pic>
          <p:pic>
            <p:nvPicPr>
              <p:cNvPr id="1046" name="Google Shape;554;p64">
                <a:extLst>
                  <a:ext uri="{FF2B5EF4-FFF2-40B4-BE49-F238E27FC236}">
                    <a16:creationId xmlns:a16="http://schemas.microsoft.com/office/drawing/2014/main" id="{0E7EFBF3-4C36-7C59-9ADF-2925BF40B93E}"/>
                  </a:ext>
                </a:extLst>
              </p:cNvPr>
              <p:cNvPicPr preferRelativeResize="0"/>
              <p:nvPr/>
            </p:nvPicPr>
            <p:blipFill rotWithShape="1">
              <a:blip r:embed="rId21">
                <a:alphaModFix/>
              </a:blip>
              <a:srcRect/>
              <a:stretch/>
            </p:blipFill>
            <p:spPr>
              <a:xfrm>
                <a:off x="6770845" y="3586012"/>
                <a:ext cx="1075311" cy="210582"/>
              </a:xfrm>
              <a:prstGeom prst="rect">
                <a:avLst/>
              </a:prstGeom>
              <a:noFill/>
              <a:ln>
                <a:noFill/>
              </a:ln>
            </p:spPr>
          </p:pic>
        </p:grpSp>
        <p:sp>
          <p:nvSpPr>
            <p:cNvPr id="1047" name="Google Shape;556;p64">
              <a:extLst>
                <a:ext uri="{FF2B5EF4-FFF2-40B4-BE49-F238E27FC236}">
                  <a16:creationId xmlns:a16="http://schemas.microsoft.com/office/drawing/2014/main" id="{ECEB4B9B-C2E4-B687-C5D1-8450741CF963}"/>
                </a:ext>
              </a:extLst>
            </p:cNvPr>
            <p:cNvSpPr txBox="1"/>
            <p:nvPr/>
          </p:nvSpPr>
          <p:spPr>
            <a:xfrm>
              <a:off x="2273967" y="5548046"/>
              <a:ext cx="1787600" cy="215026"/>
            </a:xfrm>
            <a:prstGeom prst="rect">
              <a:avLst/>
            </a:prstGeom>
            <a:noFill/>
            <a:ln>
              <a:noFill/>
            </a:ln>
          </p:spPr>
          <p:txBody>
            <a:bodyPr spcFirstLastPara="1" wrap="square" lIns="0" tIns="0" rIns="0" bIns="0" anchor="t" anchorCtr="0">
              <a:spAutoFit/>
            </a:bodyPr>
            <a:lstStyle/>
            <a:p>
              <a:pPr algn="ctr" defTabSz="1219170" latinLnBrk="0">
                <a:buClr>
                  <a:srgbClr val="AEABAB"/>
                </a:buClr>
                <a:buSzPts val="900"/>
              </a:pPr>
              <a:r>
                <a:rPr lang="en-US" altLang="ko" sz="900" kern="0" dirty="0">
                  <a:solidFill>
                    <a:srgbClr val="AEABAB"/>
                  </a:solidFill>
                  <a:latin typeface="나눔바른고딕" panose="020B0603020101020101" pitchFamily="50" charset="-127"/>
                  <a:ea typeface="나눔바른고딕" panose="020B0603020101020101" pitchFamily="50" charset="-127"/>
                  <a:cs typeface="Malgun Gothic"/>
                  <a:sym typeface="Malgun Gothic"/>
                </a:rPr>
                <a:t>MLOps Environment</a:t>
              </a:r>
              <a:endParaRPr sz="900" kern="0" dirty="0">
                <a:solidFill>
                  <a:srgbClr val="000000"/>
                </a:solidFill>
                <a:latin typeface="나눔바른고딕" panose="020B0603020101020101" pitchFamily="50" charset="-127"/>
                <a:ea typeface="나눔바른고딕" panose="020B0603020101020101" pitchFamily="50" charset="-127"/>
                <a:cs typeface="Arial"/>
                <a:sym typeface="Arial"/>
              </a:endParaRPr>
            </a:p>
          </p:txBody>
        </p:sp>
        <p:sp>
          <p:nvSpPr>
            <p:cNvPr id="1048" name="Google Shape;557;p64">
              <a:extLst>
                <a:ext uri="{FF2B5EF4-FFF2-40B4-BE49-F238E27FC236}">
                  <a16:creationId xmlns:a16="http://schemas.microsoft.com/office/drawing/2014/main" id="{F2FD193A-F3A5-4DB8-5F28-944EABC73C60}"/>
                </a:ext>
              </a:extLst>
            </p:cNvPr>
            <p:cNvSpPr txBox="1"/>
            <p:nvPr/>
          </p:nvSpPr>
          <p:spPr>
            <a:xfrm>
              <a:off x="5619433" y="5001157"/>
              <a:ext cx="1787600" cy="215026"/>
            </a:xfrm>
            <a:prstGeom prst="rect">
              <a:avLst/>
            </a:prstGeom>
            <a:noFill/>
            <a:ln>
              <a:noFill/>
            </a:ln>
          </p:spPr>
          <p:txBody>
            <a:bodyPr spcFirstLastPara="1" wrap="square" lIns="0" tIns="0" rIns="0" bIns="0" anchor="t" anchorCtr="0">
              <a:spAutoFit/>
            </a:bodyPr>
            <a:lstStyle/>
            <a:p>
              <a:pPr algn="ctr" defTabSz="1219170" latinLnBrk="0">
                <a:buClr>
                  <a:srgbClr val="AEABAB"/>
                </a:buClr>
                <a:buSzPts val="900"/>
              </a:pPr>
              <a:r>
                <a:rPr lang="en-US" altLang="ko" sz="900" kern="0" dirty="0">
                  <a:solidFill>
                    <a:srgbClr val="AEABAB"/>
                  </a:solidFill>
                  <a:latin typeface="나눔바른고딕" panose="020B0603020101020101" pitchFamily="50" charset="-127"/>
                  <a:ea typeface="나눔바른고딕" panose="020B0603020101020101" pitchFamily="50" charset="-127"/>
                  <a:cs typeface="Malgun Gothic"/>
                  <a:sym typeface="Malgun Gothic"/>
                </a:rPr>
                <a:t>AI NLP</a:t>
              </a:r>
              <a:endParaRPr sz="900" kern="0" dirty="0">
                <a:solidFill>
                  <a:srgbClr val="000000"/>
                </a:solidFill>
                <a:latin typeface="나눔바른고딕" panose="020B0603020101020101" pitchFamily="50" charset="-127"/>
                <a:ea typeface="나눔바른고딕" panose="020B0603020101020101" pitchFamily="50" charset="-127"/>
                <a:cs typeface="Arial"/>
                <a:sym typeface="Arial"/>
              </a:endParaRPr>
            </a:p>
          </p:txBody>
        </p:sp>
        <p:sp>
          <p:nvSpPr>
            <p:cNvPr id="1049" name="Google Shape;558;p64">
              <a:extLst>
                <a:ext uri="{FF2B5EF4-FFF2-40B4-BE49-F238E27FC236}">
                  <a16:creationId xmlns:a16="http://schemas.microsoft.com/office/drawing/2014/main" id="{B2B67554-79DE-8C27-4777-7F18BF8EE5B5}"/>
                </a:ext>
              </a:extLst>
            </p:cNvPr>
            <p:cNvSpPr txBox="1"/>
            <p:nvPr/>
          </p:nvSpPr>
          <p:spPr>
            <a:xfrm>
              <a:off x="8725419" y="5001157"/>
              <a:ext cx="2416083" cy="215026"/>
            </a:xfrm>
            <a:prstGeom prst="rect">
              <a:avLst/>
            </a:prstGeom>
            <a:noFill/>
            <a:ln>
              <a:noFill/>
            </a:ln>
          </p:spPr>
          <p:txBody>
            <a:bodyPr spcFirstLastPara="1" wrap="square" lIns="0" tIns="0" rIns="0" bIns="0" anchor="t" anchorCtr="0">
              <a:spAutoFit/>
            </a:bodyPr>
            <a:lstStyle/>
            <a:p>
              <a:pPr algn="ctr" defTabSz="1219170" latinLnBrk="0">
                <a:buClr>
                  <a:srgbClr val="AEABAB"/>
                </a:buClr>
                <a:buSzPts val="900"/>
              </a:pPr>
              <a:r>
                <a:rPr lang="en-US" altLang="ko" sz="900" kern="0" dirty="0">
                  <a:solidFill>
                    <a:srgbClr val="AEABAB"/>
                  </a:solidFill>
                  <a:latin typeface="나눔바른고딕" panose="020B0603020101020101" pitchFamily="50" charset="-127"/>
                  <a:ea typeface="나눔바른고딕" panose="020B0603020101020101" pitchFamily="50" charset="-127"/>
                  <a:cs typeface="Malgun Gothic"/>
                  <a:sym typeface="Malgun Gothic"/>
                </a:rPr>
                <a:t>AI Decision Optimizer</a:t>
              </a:r>
              <a:endParaRPr sz="900" kern="0" dirty="0">
                <a:solidFill>
                  <a:srgbClr val="AEABAB"/>
                </a:solidFill>
                <a:latin typeface="나눔바른고딕" panose="020B0603020101020101" pitchFamily="50" charset="-127"/>
                <a:ea typeface="나눔바른고딕" panose="020B0603020101020101" pitchFamily="50" charset="-127"/>
                <a:cs typeface="Malgun Gothic"/>
                <a:sym typeface="Malgun Gothic"/>
              </a:endParaRPr>
            </a:p>
          </p:txBody>
        </p:sp>
      </p:grpSp>
      <p:grpSp>
        <p:nvGrpSpPr>
          <p:cNvPr id="1052" name="그룹 142">
            <a:extLst>
              <a:ext uri="{FF2B5EF4-FFF2-40B4-BE49-F238E27FC236}">
                <a16:creationId xmlns:a16="http://schemas.microsoft.com/office/drawing/2014/main" id="{B6C57BEE-45F3-E1DB-0DB1-4F753D37C0C1}"/>
              </a:ext>
            </a:extLst>
          </p:cNvPr>
          <p:cNvGrpSpPr>
            <a:grpSpLocks noChangeAspect="1"/>
          </p:cNvGrpSpPr>
          <p:nvPr/>
        </p:nvGrpSpPr>
        <p:grpSpPr>
          <a:xfrm>
            <a:off x="7894847" y="1280593"/>
            <a:ext cx="3660746" cy="1008035"/>
            <a:chOff x="2643580" y="3219867"/>
            <a:chExt cx="6981908" cy="2713341"/>
          </a:xfrm>
        </p:grpSpPr>
        <p:sp>
          <p:nvSpPr>
            <p:cNvPr id="1053" name="object 14">
              <a:extLst>
                <a:ext uri="{FF2B5EF4-FFF2-40B4-BE49-F238E27FC236}">
                  <a16:creationId xmlns:a16="http://schemas.microsoft.com/office/drawing/2014/main" id="{0E482E7C-DBE4-6BBC-2EEF-6314F6C8FC92}"/>
                </a:ext>
              </a:extLst>
            </p:cNvPr>
            <p:cNvSpPr/>
            <p:nvPr/>
          </p:nvSpPr>
          <p:spPr>
            <a:xfrm>
              <a:off x="2643580" y="3219867"/>
              <a:ext cx="2206598" cy="2704892"/>
            </a:xfrm>
            <a:custGeom>
              <a:avLst/>
              <a:gdLst/>
              <a:ahLst/>
              <a:cxnLst/>
              <a:rect l="l" t="t" r="r" b="b"/>
              <a:pathLst>
                <a:path w="1569085" h="1957704">
                  <a:moveTo>
                    <a:pt x="1569026" y="0"/>
                  </a:moveTo>
                  <a:lnTo>
                    <a:pt x="0" y="0"/>
                  </a:lnTo>
                  <a:lnTo>
                    <a:pt x="0" y="1957242"/>
                  </a:lnTo>
                  <a:lnTo>
                    <a:pt x="1569026" y="1957242"/>
                  </a:lnTo>
                  <a:lnTo>
                    <a:pt x="1569026" y="0"/>
                  </a:lnTo>
                  <a:close/>
                </a:path>
              </a:pathLst>
            </a:custGeom>
            <a:solidFill>
              <a:schemeClr val="accent4">
                <a:lumMod val="20000"/>
                <a:lumOff val="80000"/>
              </a:schemeClr>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54" name="object 20">
              <a:extLst>
                <a:ext uri="{FF2B5EF4-FFF2-40B4-BE49-F238E27FC236}">
                  <a16:creationId xmlns:a16="http://schemas.microsoft.com/office/drawing/2014/main" id="{951944C5-F36A-657D-D5EF-04AB082B8A09}"/>
                </a:ext>
              </a:extLst>
            </p:cNvPr>
            <p:cNvSpPr/>
            <p:nvPr/>
          </p:nvSpPr>
          <p:spPr>
            <a:xfrm>
              <a:off x="4992703" y="3219867"/>
              <a:ext cx="2206598" cy="2704891"/>
            </a:xfrm>
            <a:custGeom>
              <a:avLst/>
              <a:gdLst/>
              <a:ahLst/>
              <a:cxnLst/>
              <a:rect l="l" t="t" r="r" b="b"/>
              <a:pathLst>
                <a:path w="1569084" h="1957704">
                  <a:moveTo>
                    <a:pt x="1569027" y="0"/>
                  </a:moveTo>
                  <a:lnTo>
                    <a:pt x="0" y="0"/>
                  </a:lnTo>
                  <a:lnTo>
                    <a:pt x="0" y="1957242"/>
                  </a:lnTo>
                  <a:lnTo>
                    <a:pt x="1569027" y="1957242"/>
                  </a:lnTo>
                  <a:lnTo>
                    <a:pt x="1569027" y="0"/>
                  </a:lnTo>
                  <a:close/>
                </a:path>
              </a:pathLst>
            </a:custGeom>
            <a:solidFill>
              <a:srgbClr val="FFB77D"/>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55" name="object 41">
              <a:extLst>
                <a:ext uri="{FF2B5EF4-FFF2-40B4-BE49-F238E27FC236}">
                  <a16:creationId xmlns:a16="http://schemas.microsoft.com/office/drawing/2014/main" id="{A394CB7B-9DC2-FF14-FD9D-9A0271095358}"/>
                </a:ext>
              </a:extLst>
            </p:cNvPr>
            <p:cNvSpPr/>
            <p:nvPr/>
          </p:nvSpPr>
          <p:spPr>
            <a:xfrm>
              <a:off x="7317604" y="3219867"/>
              <a:ext cx="2206598" cy="2713341"/>
            </a:xfrm>
            <a:custGeom>
              <a:avLst/>
              <a:gdLst/>
              <a:ahLst/>
              <a:cxnLst/>
              <a:rect l="l" t="t" r="r" b="b"/>
              <a:pathLst>
                <a:path w="1569084" h="1957704">
                  <a:moveTo>
                    <a:pt x="1569027" y="0"/>
                  </a:moveTo>
                  <a:lnTo>
                    <a:pt x="0" y="0"/>
                  </a:lnTo>
                  <a:lnTo>
                    <a:pt x="0" y="1957242"/>
                  </a:lnTo>
                  <a:lnTo>
                    <a:pt x="1569027" y="1957242"/>
                  </a:lnTo>
                  <a:lnTo>
                    <a:pt x="1569027" y="0"/>
                  </a:lnTo>
                  <a:close/>
                </a:path>
              </a:pathLst>
            </a:custGeom>
            <a:solidFill>
              <a:srgbClr val="00B0F0"/>
            </a:solidFill>
          </p:spPr>
          <p:txBody>
            <a:bodyPr wrap="square" lIns="0" tIns="0" rIns="0" bIns="0" rtlCol="0"/>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56" name="object 18">
              <a:extLst>
                <a:ext uri="{FF2B5EF4-FFF2-40B4-BE49-F238E27FC236}">
                  <a16:creationId xmlns:a16="http://schemas.microsoft.com/office/drawing/2014/main" id="{7C1E1926-5680-AB97-6B6B-B397279C0C71}"/>
                </a:ext>
              </a:extLst>
            </p:cNvPr>
            <p:cNvSpPr txBox="1"/>
            <p:nvPr/>
          </p:nvSpPr>
          <p:spPr>
            <a:xfrm>
              <a:off x="5360717" y="5449101"/>
              <a:ext cx="1455411" cy="289957"/>
            </a:xfrm>
            <a:prstGeom prst="rect">
              <a:avLst/>
            </a:prstGeom>
          </p:spPr>
          <p:txBody>
            <a:bodyPr vert="horz" wrap="none" lIns="0" tIns="0" rIns="0" bIns="0" rtlCol="0">
              <a:spAutoFit/>
            </a:bodyPr>
            <a:lstStyle/>
            <a:p>
              <a:pPr marL="0" marR="0" lvl="0" indent="0" algn="ctr" defTabSz="457200" rtl="0" eaLnBrk="1" fontAlgn="auto" latinLnBrk="0" hangingPunct="1">
                <a:lnSpc>
                  <a:spcPct val="100000"/>
                </a:lnSpc>
                <a:spcBef>
                  <a:spcPts val="100"/>
                </a:spcBef>
                <a:spcAft>
                  <a:spcPts val="0"/>
                </a:spcAft>
                <a:buClrTx/>
                <a:buSzTx/>
                <a:buFontTx/>
                <a:buNone/>
                <a:tabLst/>
                <a:defRPr/>
              </a:pPr>
              <a:r>
                <a:rPr kumimoji="0" lang="en-US" sz="700" b="0" i="0" u="none" strike="noStrike" kern="1200" cap="none" spc="60" normalizeH="0" baseline="0" noProof="0" dirty="0">
                  <a:ln>
                    <a:noFill/>
                  </a:ln>
                  <a:solidFill>
                    <a:srgbClr val="0A0A23"/>
                  </a:solidFill>
                  <a:effectLst/>
                  <a:uLnTx/>
                  <a:uFillTx/>
                  <a:latin typeface="Arial Black" panose="020B0A04020102020204" pitchFamily="34" charset="0"/>
                  <a:ea typeface="+mn-ea"/>
                  <a:cs typeface="Arial"/>
                </a:rPr>
                <a:t>ROBOSODA</a:t>
              </a:r>
              <a:endParaRPr kumimoji="0" sz="700" b="0" i="0" u="none" strike="noStrike" kern="1200" cap="none" spc="0" normalizeH="0" baseline="0" noProof="0" dirty="0">
                <a:ln>
                  <a:noFill/>
                </a:ln>
                <a:solidFill>
                  <a:prstClr val="black"/>
                </a:solidFill>
                <a:effectLst/>
                <a:uLnTx/>
                <a:uFillTx/>
                <a:latin typeface="Arial Black" panose="020B0A04020102020204" pitchFamily="34" charset="0"/>
                <a:ea typeface="+mn-ea"/>
                <a:cs typeface="Arial"/>
              </a:endParaRPr>
            </a:p>
          </p:txBody>
        </p:sp>
        <p:pic>
          <p:nvPicPr>
            <p:cNvPr id="1057" name="object 19">
              <a:extLst>
                <a:ext uri="{FF2B5EF4-FFF2-40B4-BE49-F238E27FC236}">
                  <a16:creationId xmlns:a16="http://schemas.microsoft.com/office/drawing/2014/main" id="{B757D676-FC0B-5E90-A76F-14EED9053538}"/>
                </a:ext>
              </a:extLst>
            </p:cNvPr>
            <p:cNvPicPr/>
            <p:nvPr/>
          </p:nvPicPr>
          <p:blipFill>
            <a:blip r:embed="rId22" cstate="print"/>
            <a:stretch>
              <a:fillRect/>
            </a:stretch>
          </p:blipFill>
          <p:spPr>
            <a:xfrm>
              <a:off x="2793687" y="3366153"/>
              <a:ext cx="1947243" cy="1913137"/>
            </a:xfrm>
            <a:prstGeom prst="rect">
              <a:avLst/>
            </a:prstGeom>
          </p:spPr>
        </p:pic>
        <p:sp>
          <p:nvSpPr>
            <p:cNvPr id="1058" name="object 21">
              <a:extLst>
                <a:ext uri="{FF2B5EF4-FFF2-40B4-BE49-F238E27FC236}">
                  <a16:creationId xmlns:a16="http://schemas.microsoft.com/office/drawing/2014/main" id="{BB5ABB87-6468-553C-B415-19DF8AD53201}"/>
                </a:ext>
              </a:extLst>
            </p:cNvPr>
            <p:cNvSpPr txBox="1"/>
            <p:nvPr/>
          </p:nvSpPr>
          <p:spPr>
            <a:xfrm>
              <a:off x="7310231" y="5487240"/>
              <a:ext cx="2315257" cy="285642"/>
            </a:xfrm>
            <a:prstGeom prst="rect">
              <a:avLst/>
            </a:prstGeom>
          </p:spPr>
          <p:txBody>
            <a:bodyPr vert="horz" wrap="none" lIns="0" tIns="0" rIns="0" bIns="0" rtlCol="0">
              <a:spAutoFit/>
            </a:bodyPr>
            <a:lstStyle/>
            <a:p>
              <a:pPr marL="0" marR="5080" lvl="0" indent="36195" algn="ctr" defTabSz="457200" rtl="0" eaLnBrk="1" fontAlgn="auto" latinLnBrk="0" hangingPunct="1">
                <a:lnSpc>
                  <a:spcPct val="102200"/>
                </a:lnSpc>
                <a:spcBef>
                  <a:spcPts val="75"/>
                </a:spcBef>
                <a:spcAft>
                  <a:spcPts val="0"/>
                </a:spcAft>
                <a:buClrTx/>
                <a:buSzTx/>
                <a:buFontTx/>
                <a:buNone/>
                <a:tabLst/>
                <a:defRPr/>
              </a:pPr>
              <a:r>
                <a:rPr kumimoji="0" lang="en-US" sz="700" b="0" i="0" u="none" strike="noStrike" kern="1200" cap="none" spc="60" normalizeH="0" baseline="0" noProof="0" dirty="0">
                  <a:ln>
                    <a:noFill/>
                  </a:ln>
                  <a:solidFill>
                    <a:srgbClr val="0A0A23"/>
                  </a:solidFill>
                  <a:effectLst/>
                  <a:uLnTx/>
                  <a:uFillTx/>
                  <a:latin typeface="Arial Black" panose="020B0A04020102020204" pitchFamily="34" charset="0"/>
                  <a:ea typeface="+mn-ea"/>
                  <a:cs typeface="Arial"/>
                </a:rPr>
                <a:t>GEN. AI SERVICE</a:t>
              </a:r>
              <a:endParaRPr kumimoji="0" sz="700" b="0" i="0" u="none" strike="noStrike" kern="1200" cap="none" spc="0" normalizeH="0" baseline="0" noProof="0" dirty="0">
                <a:ln>
                  <a:noFill/>
                </a:ln>
                <a:solidFill>
                  <a:prstClr val="black"/>
                </a:solidFill>
                <a:effectLst/>
                <a:uLnTx/>
                <a:uFillTx/>
                <a:latin typeface="Arial Black" panose="020B0A04020102020204" pitchFamily="34" charset="0"/>
                <a:ea typeface="+mn-ea"/>
                <a:cs typeface="Arial"/>
              </a:endParaRPr>
            </a:p>
          </p:txBody>
        </p:sp>
        <p:pic>
          <p:nvPicPr>
            <p:cNvPr id="1059" name="object 22">
              <a:extLst>
                <a:ext uri="{FF2B5EF4-FFF2-40B4-BE49-F238E27FC236}">
                  <a16:creationId xmlns:a16="http://schemas.microsoft.com/office/drawing/2014/main" id="{49683334-DC1F-0CDB-7347-F8BF80612D86}"/>
                </a:ext>
              </a:extLst>
            </p:cNvPr>
            <p:cNvPicPr/>
            <p:nvPr/>
          </p:nvPicPr>
          <p:blipFill>
            <a:blip r:embed="rId23" cstate="print"/>
            <a:stretch>
              <a:fillRect/>
            </a:stretch>
          </p:blipFill>
          <p:spPr>
            <a:xfrm>
              <a:off x="7435906" y="3366153"/>
              <a:ext cx="1947246" cy="1913137"/>
            </a:xfrm>
            <a:prstGeom prst="rect">
              <a:avLst/>
            </a:prstGeom>
          </p:spPr>
        </p:pic>
        <p:sp>
          <p:nvSpPr>
            <p:cNvPr id="1060" name="object 18">
              <a:extLst>
                <a:ext uri="{FF2B5EF4-FFF2-40B4-BE49-F238E27FC236}">
                  <a16:creationId xmlns:a16="http://schemas.microsoft.com/office/drawing/2014/main" id="{4F981E1B-A695-E2A1-D719-D4D9D2ACA1F4}"/>
                </a:ext>
              </a:extLst>
            </p:cNvPr>
            <p:cNvSpPr txBox="1"/>
            <p:nvPr/>
          </p:nvSpPr>
          <p:spPr>
            <a:xfrm>
              <a:off x="3077154" y="5414510"/>
              <a:ext cx="1380322" cy="289957"/>
            </a:xfrm>
            <a:prstGeom prst="rect">
              <a:avLst/>
            </a:prstGeom>
          </p:spPr>
          <p:txBody>
            <a:bodyPr vert="horz" wrap="none" lIns="0" tIns="0" rIns="0" bIns="0" rtlCol="0">
              <a:spAutoFit/>
            </a:bodyPr>
            <a:lstStyle/>
            <a:p>
              <a:pPr marL="0" marR="0" lvl="0" indent="0" algn="ctr" defTabSz="457200" rtl="0" eaLnBrk="1" fontAlgn="auto" latinLnBrk="0" hangingPunct="1">
                <a:lnSpc>
                  <a:spcPct val="100000"/>
                </a:lnSpc>
                <a:spcBef>
                  <a:spcPts val="100"/>
                </a:spcBef>
                <a:spcAft>
                  <a:spcPts val="0"/>
                </a:spcAft>
                <a:buClrTx/>
                <a:buSzTx/>
                <a:buFontTx/>
                <a:buNone/>
                <a:tabLst/>
                <a:defRPr/>
              </a:pPr>
              <a:r>
                <a:rPr kumimoji="0" lang="en-US" sz="700" b="0" i="0" u="none" strike="noStrike" kern="1200" cap="none" spc="0" normalizeH="0" baseline="0" noProof="0" dirty="0">
                  <a:ln>
                    <a:noFill/>
                  </a:ln>
                  <a:solidFill>
                    <a:prstClr val="black"/>
                  </a:solidFill>
                  <a:effectLst/>
                  <a:uLnTx/>
                  <a:uFillTx/>
                  <a:latin typeface="Arial Black" panose="020B0A04020102020204" pitchFamily="34" charset="0"/>
                  <a:ea typeface="+mn-ea"/>
                  <a:cs typeface="Arial"/>
                </a:rPr>
                <a:t>CHIPNSODA</a:t>
              </a:r>
              <a:endParaRPr kumimoji="0" sz="700" b="0" i="0" u="none" strike="noStrike" kern="1200" cap="none" spc="0" normalizeH="0" baseline="0" noProof="0" dirty="0">
                <a:ln>
                  <a:noFill/>
                </a:ln>
                <a:solidFill>
                  <a:prstClr val="black"/>
                </a:solidFill>
                <a:effectLst/>
                <a:uLnTx/>
                <a:uFillTx/>
                <a:latin typeface="Arial Black" panose="020B0A04020102020204" pitchFamily="34" charset="0"/>
                <a:ea typeface="+mn-ea"/>
                <a:cs typeface="Arial"/>
              </a:endParaRPr>
            </a:p>
          </p:txBody>
        </p:sp>
        <p:pic>
          <p:nvPicPr>
            <p:cNvPr id="1061" name="object 16">
              <a:extLst>
                <a:ext uri="{FF2B5EF4-FFF2-40B4-BE49-F238E27FC236}">
                  <a16:creationId xmlns:a16="http://schemas.microsoft.com/office/drawing/2014/main" id="{75EEBFC5-4D3C-47DF-A5E5-0DDC06027751}"/>
                </a:ext>
              </a:extLst>
            </p:cNvPr>
            <p:cNvPicPr/>
            <p:nvPr/>
          </p:nvPicPr>
          <p:blipFill>
            <a:blip r:embed="rId24" cstate="print"/>
            <a:stretch>
              <a:fillRect/>
            </a:stretch>
          </p:blipFill>
          <p:spPr>
            <a:xfrm>
              <a:off x="5107906" y="3359385"/>
              <a:ext cx="1961022" cy="1926674"/>
            </a:xfrm>
            <a:prstGeom prst="rect">
              <a:avLst/>
            </a:prstGeom>
          </p:spPr>
        </p:pic>
      </p:grpSp>
      <p:pic>
        <p:nvPicPr>
          <p:cNvPr id="1088" name="Picture 1087">
            <a:extLst>
              <a:ext uri="{FF2B5EF4-FFF2-40B4-BE49-F238E27FC236}">
                <a16:creationId xmlns:a16="http://schemas.microsoft.com/office/drawing/2014/main" id="{EB52BECD-82D8-39FA-1ABE-56AD3AF1A13E}"/>
              </a:ext>
            </a:extLst>
          </p:cNvPr>
          <p:cNvPicPr>
            <a:picLocks noChangeAspect="1"/>
          </p:cNvPicPr>
          <p:nvPr/>
        </p:nvPicPr>
        <p:blipFill>
          <a:blip r:embed="rId25">
            <a:duotone>
              <a:schemeClr val="accent3">
                <a:shade val="45000"/>
                <a:satMod val="135000"/>
              </a:schemeClr>
              <a:prstClr val="white"/>
            </a:duotone>
            <a:extLst>
              <a:ext uri="{BEBA8EAE-BF5A-486C-A8C5-ECC9F3942E4B}">
                <a14:imgProps xmlns:a14="http://schemas.microsoft.com/office/drawing/2010/main">
                  <a14:imgLayer r:embed="rId26">
                    <a14:imgEffect>
                      <a14:backgroundRemoval t="10000" b="99333" l="9971" r="89883">
                        <a14:foregroundMark x1="15689" y1="93333" x2="15689" y2="93333"/>
                        <a14:foregroundMark x1="30938" y1="88667" x2="30938" y2="88667"/>
                        <a14:foregroundMark x1="36804" y1="42667" x2="36804" y2="42667"/>
                        <a14:foregroundMark x1="58798" y1="45333" x2="58798" y2="45333"/>
                        <a14:foregroundMark x1="54106" y1="44667" x2="54692" y2="44667"/>
                        <a14:foregroundMark x1="45601" y1="36000" x2="45015" y2="34667"/>
                        <a14:foregroundMark x1="25073" y1="43333" x2="47067" y2="28000"/>
                        <a14:foregroundMark x1="47067" y1="28000" x2="58065" y2="28667"/>
                        <a14:foregroundMark x1="58065" y1="28667" x2="68475" y2="37333"/>
                        <a14:foregroundMark x1="68475" y1="37333" x2="83138" y2="81333"/>
                        <a14:foregroundMark x1="83138" y1="81333" x2="84018" y2="98000"/>
                        <a14:foregroundMark x1="71408" y1="84000" x2="78446" y2="97333"/>
                        <a14:foregroundMark x1="70821" y1="94000" x2="71408" y2="99333"/>
                        <a14:foregroundMark x1="68182" y1="66000" x2="68475" y2="65333"/>
                        <a14:foregroundMark x1="57625" y1="65333" x2="57038" y2="66667"/>
                        <a14:foregroundMark x1="43255" y1="72667" x2="45308" y2="68667"/>
                        <a14:foregroundMark x1="47947" y1="94000" x2="47947" y2="94000"/>
                        <a14:foregroundMark x1="48240" y1="88667" x2="59091" y2="93000"/>
                        <a14:foregroundMark x1="59091" y1="93000" x2="59091" y2="94000"/>
                        <a14:foregroundMark x1="30938" y1="90000" x2="30938" y2="90000"/>
                        <a14:foregroundMark x1="36510" y1="59333" x2="37390" y2="58667"/>
                        <a14:foregroundMark x1="46188" y1="47333" x2="47947" y2="48000"/>
                      </a14:backgroundRemoval>
                    </a14:imgEffect>
                  </a14:imgLayer>
                </a14:imgProps>
              </a:ext>
            </a:extLst>
          </a:blip>
          <a:stretch>
            <a:fillRect/>
          </a:stretch>
        </p:blipFill>
        <p:spPr>
          <a:xfrm>
            <a:off x="165341" y="5926540"/>
            <a:ext cx="3154768" cy="610314"/>
          </a:xfrm>
          <a:prstGeom prst="rect">
            <a:avLst/>
          </a:prstGeom>
        </p:spPr>
      </p:pic>
      <p:pic>
        <p:nvPicPr>
          <p:cNvPr id="1087" name="Picture 4" descr="Generated by DALL·E">
            <a:extLst>
              <a:ext uri="{FF2B5EF4-FFF2-40B4-BE49-F238E27FC236}">
                <a16:creationId xmlns:a16="http://schemas.microsoft.com/office/drawing/2014/main" id="{F89711F4-7065-86B1-90EF-38DE522D6D6E}"/>
              </a:ext>
            </a:extLst>
          </p:cNvPr>
          <p:cNvPicPr>
            <a:picLocks noChangeAspect="1" noChangeArrowheads="1"/>
          </p:cNvPicPr>
          <p:nvPr/>
        </p:nvPicPr>
        <p:blipFill>
          <a:blip r:embed="rId27">
            <a:duotone>
              <a:schemeClr val="accent3">
                <a:shade val="45000"/>
                <a:satMod val="135000"/>
              </a:schemeClr>
              <a:prstClr val="white"/>
            </a:duotone>
            <a:extLst>
              <a:ext uri="{BEBA8EAE-BF5A-486C-A8C5-ECC9F3942E4B}">
                <a14:imgProps xmlns:a14="http://schemas.microsoft.com/office/drawing/2010/main">
                  <a14:imgLayer r:embed="rId28">
                    <a14:imgEffect>
                      <a14:backgroundRemoval t="10000" b="90000" l="10000" r="90000">
                        <a14:foregroundMark x1="55566" y1="54004" x2="55566" y2="54004"/>
                        <a14:foregroundMark x1="55566" y1="54004" x2="55566" y2="54004"/>
                        <a14:foregroundMark x1="55566" y1="54004" x2="69922" y2="64355"/>
                        <a14:foregroundMark x1="69922" y1="64355" x2="52441" y2="66699"/>
                        <a14:foregroundMark x1="52441" y1="66699" x2="69727" y2="58496"/>
                        <a14:foregroundMark x1="69727" y1="58496" x2="54004" y2="49902"/>
                        <a14:foregroundMark x1="54004" y1="49902" x2="45410" y2="32715"/>
                        <a14:foregroundMark x1="45410" y1="32715" x2="63477" y2="33984"/>
                        <a14:foregroundMark x1="63477" y1="33984" x2="47363" y2="20605"/>
                        <a14:foregroundMark x1="47363" y1="20605" x2="64453" y2="25293"/>
                        <a14:foregroundMark x1="64453" y1="25293" x2="42090" y2="30078"/>
                        <a14:foregroundMark x1="42090" y1="30078" x2="61035" y2="30176"/>
                        <a14:foregroundMark x1="61035" y1="30176" x2="42090" y2="38184"/>
                        <a14:foregroundMark x1="42090" y1="38184" x2="49805" y2="58301"/>
                        <a14:foregroundMark x1="49805" y1="58301" x2="49805" y2="77832"/>
                        <a14:foregroundMark x1="49805" y1="77832" x2="66211" y2="70410"/>
                        <a14:foregroundMark x1="66211" y1="70410" x2="52930" y2="28027"/>
                        <a14:foregroundMark x1="52930" y1="28027" x2="41406" y2="32813"/>
                        <a14:foregroundMark x1="29004" y1="28711" x2="27344" y2="38770"/>
                        <a14:foregroundMark x1="47070" y1="57520" x2="39746" y2="52832"/>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842794" y="5775040"/>
            <a:ext cx="675756" cy="650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98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0" name="Group 1139">
            <a:extLst>
              <a:ext uri="{FF2B5EF4-FFF2-40B4-BE49-F238E27FC236}">
                <a16:creationId xmlns:a16="http://schemas.microsoft.com/office/drawing/2014/main" id="{23D8AA41-DDDF-94BC-9041-C258E45B395C}"/>
              </a:ext>
            </a:extLst>
          </p:cNvPr>
          <p:cNvGrpSpPr/>
          <p:nvPr/>
        </p:nvGrpSpPr>
        <p:grpSpPr>
          <a:xfrm>
            <a:off x="-7" y="-2"/>
            <a:ext cx="5327381" cy="6861040"/>
            <a:chOff x="-7" y="-2"/>
            <a:chExt cx="5327381" cy="6861040"/>
          </a:xfrm>
        </p:grpSpPr>
        <p:pic>
          <p:nvPicPr>
            <p:cNvPr id="19" name="Picture 18">
              <a:extLst>
                <a:ext uri="{FF2B5EF4-FFF2-40B4-BE49-F238E27FC236}">
                  <a16:creationId xmlns:a16="http://schemas.microsoft.com/office/drawing/2014/main" id="{40BBA1A3-7A1C-B77C-F438-9F7B35F9AA4B}"/>
                </a:ext>
              </a:extLst>
            </p:cNvPr>
            <p:cNvPicPr>
              <a:picLocks noChangeAspect="1"/>
            </p:cNvPicPr>
            <p:nvPr/>
          </p:nvPicPr>
          <p:blipFill rotWithShape="1">
            <a:blip r:embed="rId3">
              <a:duotone>
                <a:prstClr val="black"/>
                <a:schemeClr val="tx2">
                  <a:tint val="45000"/>
                  <a:satMod val="400000"/>
                </a:schemeClr>
              </a:duotone>
            </a:blip>
            <a:srcRect l="6120" r="11826"/>
            <a:stretch/>
          </p:blipFill>
          <p:spPr>
            <a:xfrm>
              <a:off x="-7" y="-1"/>
              <a:ext cx="5327381" cy="4869343"/>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pic>
          <p:nvPicPr>
            <p:cNvPr id="22" name="Picture 21">
              <a:extLst>
                <a:ext uri="{FF2B5EF4-FFF2-40B4-BE49-F238E27FC236}">
                  <a16:creationId xmlns:a16="http://schemas.microsoft.com/office/drawing/2014/main" id="{F6EA74E2-E09A-CE1D-EB5B-6514B36EDF3F}"/>
                </a:ext>
              </a:extLst>
            </p:cNvPr>
            <p:cNvPicPr>
              <a:picLocks noChangeAspect="1"/>
            </p:cNvPicPr>
            <p:nvPr/>
          </p:nvPicPr>
          <p:blipFill>
            <a:blip r:embed="rId4">
              <a:grayscl/>
            </a:blip>
            <a:stretch>
              <a:fillRect/>
            </a:stretch>
          </p:blipFill>
          <p:spPr>
            <a:xfrm>
              <a:off x="3156" y="3793494"/>
              <a:ext cx="2885817" cy="3067544"/>
            </a:xfrm>
            <a:prstGeom prst="rect">
              <a:avLst/>
            </a:prstGeom>
          </p:spPr>
        </p:pic>
        <p:sp>
          <p:nvSpPr>
            <p:cNvPr id="23" name="Right Triangle 22">
              <a:extLst>
                <a:ext uri="{FF2B5EF4-FFF2-40B4-BE49-F238E27FC236}">
                  <a16:creationId xmlns:a16="http://schemas.microsoft.com/office/drawing/2014/main" id="{7B02F6BF-FD6E-FB95-9AD7-BB278D9793FC}"/>
                </a:ext>
              </a:extLst>
            </p:cNvPr>
            <p:cNvSpPr/>
            <p:nvPr/>
          </p:nvSpPr>
          <p:spPr>
            <a:xfrm flipH="1">
              <a:off x="1032906" y="-2"/>
              <a:ext cx="4138337" cy="6858001"/>
            </a:xfrm>
            <a:prstGeom prst="r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grpSp>
      <p:sp>
        <p:nvSpPr>
          <p:cNvPr id="1141" name="Rectangle 1140">
            <a:extLst>
              <a:ext uri="{FF2B5EF4-FFF2-40B4-BE49-F238E27FC236}">
                <a16:creationId xmlns:a16="http://schemas.microsoft.com/office/drawing/2014/main" id="{00945C4F-AA40-EF90-4BE9-AE25670ED56C}"/>
              </a:ext>
            </a:extLst>
          </p:cNvPr>
          <p:cNvSpPr/>
          <p:nvPr/>
        </p:nvSpPr>
        <p:spPr>
          <a:xfrm>
            <a:off x="225286" y="786250"/>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dirty="0"/>
          </a:p>
        </p:txBody>
      </p:sp>
      <p:sp>
        <p:nvSpPr>
          <p:cNvPr id="18" name="TextBox 17">
            <a:extLst>
              <a:ext uri="{FF2B5EF4-FFF2-40B4-BE49-F238E27FC236}">
                <a16:creationId xmlns:a16="http://schemas.microsoft.com/office/drawing/2014/main" id="{D8B535C9-B7B6-4135-A648-C902F37AD987}"/>
              </a:ext>
            </a:extLst>
          </p:cNvPr>
          <p:cNvSpPr txBox="1"/>
          <p:nvPr/>
        </p:nvSpPr>
        <p:spPr>
          <a:xfrm>
            <a:off x="555585" y="266487"/>
            <a:ext cx="4547889" cy="461665"/>
          </a:xfrm>
          <a:prstGeom prst="rect">
            <a:avLst/>
          </a:prstGeom>
          <a:noFill/>
        </p:spPr>
        <p:txBody>
          <a:bodyPr wrap="square">
            <a:spAutoFit/>
          </a:bodyPr>
          <a:lstStyle/>
          <a:p>
            <a:r>
              <a:rPr lang="en-US" altLang="ko-KR" sz="2400" b="1" dirty="0">
                <a:solidFill>
                  <a:schemeClr val="bg1">
                    <a:lumMod val="50000"/>
                  </a:schemeClr>
                </a:solidFill>
                <a:latin typeface="Arial" panose="020B0604020202020204" pitchFamily="34" charset="0"/>
                <a:cs typeface="Arial" panose="020B0604020202020204" pitchFamily="34" charset="0"/>
              </a:rPr>
              <a:t>Our Business </a:t>
            </a:r>
            <a:endParaRPr lang="en-US" altLang="ko-KR" sz="2400" b="1" dirty="0">
              <a:solidFill>
                <a:srgbClr val="00B0F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01268E08-CB54-0C65-7F08-B3668C987285}"/>
              </a:ext>
            </a:extLst>
          </p:cNvPr>
          <p:cNvSpPr txBox="1"/>
          <p:nvPr/>
        </p:nvSpPr>
        <p:spPr>
          <a:xfrm>
            <a:off x="601770" y="170910"/>
            <a:ext cx="4547889" cy="461665"/>
          </a:xfrm>
          <a:prstGeom prst="rect">
            <a:avLst/>
          </a:prstGeom>
          <a:noFill/>
        </p:spPr>
        <p:txBody>
          <a:bodyPr wrap="square">
            <a:spAutoFit/>
          </a:bodyPr>
          <a:lstStyle/>
          <a:p>
            <a:r>
              <a:rPr lang="en-US" altLang="ko-KR" sz="2400" b="1" dirty="0">
                <a:solidFill>
                  <a:schemeClr val="bg1"/>
                </a:solidFill>
                <a:latin typeface="Century Gothic" panose="020B0502020202020204" pitchFamily="34" charset="0"/>
                <a:cs typeface="Arial" panose="020B0604020202020204" pitchFamily="34" charset="0"/>
              </a:rPr>
              <a:t>About </a:t>
            </a:r>
            <a:r>
              <a:rPr lang="en-US" altLang="ko-KR" sz="2400" b="1" dirty="0">
                <a:solidFill>
                  <a:srgbClr val="00B0F0"/>
                </a:solidFill>
                <a:latin typeface="Century Gothic" panose="020B0502020202020204" pitchFamily="34" charset="0"/>
                <a:cs typeface="Arial" panose="020B0604020202020204" pitchFamily="34" charset="0"/>
              </a:rPr>
              <a:t>Product </a:t>
            </a:r>
            <a:r>
              <a:rPr lang="en-US" altLang="ko-KR" sz="2400" b="1" dirty="0">
                <a:solidFill>
                  <a:schemeClr val="bg1"/>
                </a:solidFill>
                <a:latin typeface="Century Gothic" panose="020B0502020202020204" pitchFamily="34" charset="0"/>
                <a:cs typeface="Arial" panose="020B0604020202020204" pitchFamily="34" charset="0"/>
              </a:rPr>
              <a:t>&amp;</a:t>
            </a:r>
            <a:r>
              <a:rPr lang="en-US" altLang="ko-KR" sz="2400" b="1" dirty="0">
                <a:solidFill>
                  <a:srgbClr val="00B0F0"/>
                </a:solidFill>
                <a:latin typeface="Century Gothic" panose="020B0502020202020204" pitchFamily="34" charset="0"/>
                <a:cs typeface="Arial" panose="020B0604020202020204" pitchFamily="34" charset="0"/>
              </a:rPr>
              <a:t> Service  </a:t>
            </a:r>
            <a:r>
              <a:rPr lang="en-US" altLang="ko-KR" sz="2400" b="1" dirty="0">
                <a:solidFill>
                  <a:schemeClr val="bg1"/>
                </a:solidFill>
                <a:latin typeface="Century Gothic" panose="020B0502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A4FAB634-B6FA-8898-007C-DD78180024AC}"/>
              </a:ext>
            </a:extLst>
          </p:cNvPr>
          <p:cNvSpPr txBox="1"/>
          <p:nvPr/>
        </p:nvSpPr>
        <p:spPr>
          <a:xfrm>
            <a:off x="901194" y="1107994"/>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OTHER</a:t>
            </a: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SOLUTIONS</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52" name="TextBox 51">
            <a:extLst>
              <a:ext uri="{FF2B5EF4-FFF2-40B4-BE49-F238E27FC236}">
                <a16:creationId xmlns:a16="http://schemas.microsoft.com/office/drawing/2014/main" id="{777CBEF2-B6F0-E910-77C1-E6404BA03718}"/>
              </a:ext>
            </a:extLst>
          </p:cNvPr>
          <p:cNvSpPr txBox="1"/>
          <p:nvPr/>
        </p:nvSpPr>
        <p:spPr>
          <a:xfrm>
            <a:off x="524581" y="3377492"/>
            <a:ext cx="3861395" cy="33855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1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ERP SOLUTION </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a:t>
            </a:r>
            <a:r>
              <a:rPr lang="en-US" altLang="ko-KR" sz="16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Odoo</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Plus”</a:t>
            </a:r>
            <a:r>
              <a:rPr lang="en-US" altLang="ko-KR" sz="105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a:t>
            </a:r>
            <a:endParaRPr kumimoji="0" lang="en-US" altLang="ko-KR" sz="12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pic>
        <p:nvPicPr>
          <p:cNvPr id="55" name="Picture 54">
            <a:extLst>
              <a:ext uri="{FF2B5EF4-FFF2-40B4-BE49-F238E27FC236}">
                <a16:creationId xmlns:a16="http://schemas.microsoft.com/office/drawing/2014/main" id="{18236E2D-1C17-C833-FCBA-26D3268DE89D}"/>
              </a:ext>
            </a:extLst>
          </p:cNvPr>
          <p:cNvPicPr>
            <a:picLocks noChangeAspect="1"/>
          </p:cNvPicPr>
          <p:nvPr/>
        </p:nvPicPr>
        <p:blipFill>
          <a:blip r:embed="rId5">
            <a:duotone>
              <a:prstClr val="black"/>
              <a:schemeClr val="tx2">
                <a:tint val="45000"/>
                <a:satMod val="400000"/>
              </a:schemeClr>
            </a:duotone>
          </a:blip>
          <a:stretch>
            <a:fillRect/>
          </a:stretch>
        </p:blipFill>
        <p:spPr>
          <a:xfrm>
            <a:off x="524581" y="1096975"/>
            <a:ext cx="327168" cy="337808"/>
          </a:xfrm>
          <a:prstGeom prst="rect">
            <a:avLst/>
          </a:prstGeom>
        </p:spPr>
      </p:pic>
      <p:sp>
        <p:nvSpPr>
          <p:cNvPr id="57" name="TextBox 56">
            <a:extLst>
              <a:ext uri="{FF2B5EF4-FFF2-40B4-BE49-F238E27FC236}">
                <a16:creationId xmlns:a16="http://schemas.microsoft.com/office/drawing/2014/main" id="{ED342232-0060-32A1-64D1-F4FC812DEE06}"/>
              </a:ext>
            </a:extLst>
          </p:cNvPr>
          <p:cNvSpPr txBox="1"/>
          <p:nvPr/>
        </p:nvSpPr>
        <p:spPr>
          <a:xfrm>
            <a:off x="6301179" y="1105820"/>
            <a:ext cx="5281388" cy="1837554"/>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dirty="0"/>
              <a:t>Odoo Plus is a versatile and integrated business management software that serves as a one-stop solution for a wide range of business needs. Offering a suite of applications that cover areas such as accounting, inventory management, human resources, CRM, and beyond, Odoo empowers businesses of all sizes to streamline their operations. With a user-friendly interface and modular design, Odoo allows for easy customization and scalability. </a:t>
            </a:r>
          </a:p>
        </p:txBody>
      </p:sp>
      <p:grpSp>
        <p:nvGrpSpPr>
          <p:cNvPr id="1156" name="Group 1155">
            <a:extLst>
              <a:ext uri="{FF2B5EF4-FFF2-40B4-BE49-F238E27FC236}">
                <a16:creationId xmlns:a16="http://schemas.microsoft.com/office/drawing/2014/main" id="{774BBB85-9CA0-42C9-20CF-DE2C2D5BEC7A}"/>
              </a:ext>
            </a:extLst>
          </p:cNvPr>
          <p:cNvGrpSpPr/>
          <p:nvPr/>
        </p:nvGrpSpPr>
        <p:grpSpPr>
          <a:xfrm>
            <a:off x="1063094" y="3878654"/>
            <a:ext cx="4330280" cy="2171846"/>
            <a:chOff x="411523" y="2040832"/>
            <a:chExt cx="3546214" cy="1925707"/>
          </a:xfrm>
        </p:grpSpPr>
        <p:pic>
          <p:nvPicPr>
            <p:cNvPr id="51" name="Picture 2">
              <a:extLst>
                <a:ext uri="{FF2B5EF4-FFF2-40B4-BE49-F238E27FC236}">
                  <a16:creationId xmlns:a16="http://schemas.microsoft.com/office/drawing/2014/main" id="{3EBC551D-0070-3077-F5D7-E0951FFB95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1523" y="2040832"/>
              <a:ext cx="1861607" cy="855849"/>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a:extLst>
              <a:ext uri="{909E8E84-426E-40DD-AFC4-6F175D3DCCD1}">
                <a14:hiddenFill xmlns:a14="http://schemas.microsoft.com/office/drawing/2010/main">
                  <a:solidFill>
                    <a:schemeClr val="accent1"/>
                  </a:solidFill>
                </a14:hiddenFill>
              </a:ext>
            </a:extLst>
          </p:spPr>
        </p:pic>
        <p:pic>
          <p:nvPicPr>
            <p:cNvPr id="56" name="Picture 2">
              <a:extLst>
                <a:ext uri="{FF2B5EF4-FFF2-40B4-BE49-F238E27FC236}">
                  <a16:creationId xmlns:a16="http://schemas.microsoft.com/office/drawing/2014/main" id="{F06647E7-DDE0-F378-6CF5-8769B56A26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61302" y="2434907"/>
              <a:ext cx="1796435" cy="954741"/>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a:extLst>
              <a:ext uri="{909E8E84-426E-40DD-AFC4-6F175D3DCCD1}">
                <a14:hiddenFill xmlns:a14="http://schemas.microsoft.com/office/drawing/2010/main">
                  <a:solidFill>
                    <a:schemeClr val="accent1"/>
                  </a:solidFill>
                </a14:hiddenFill>
              </a:ext>
            </a:extLst>
          </p:spPr>
        </p:pic>
        <p:pic>
          <p:nvPicPr>
            <p:cNvPr id="1026" name="Picture 2" descr="Odoo integration | Meya">
              <a:extLst>
                <a:ext uri="{FF2B5EF4-FFF2-40B4-BE49-F238E27FC236}">
                  <a16:creationId xmlns:a16="http://schemas.microsoft.com/office/drawing/2014/main" id="{7EA0725C-7495-9467-3DB7-AC62364C68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3137" y="3076943"/>
              <a:ext cx="1861607" cy="889596"/>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a:extLst>
              <a:ext uri="{909E8E84-426E-40DD-AFC4-6F175D3DCCD1}">
                <a14:hiddenFill xmlns:a14="http://schemas.microsoft.com/office/drawing/2010/main">
                  <a:solidFill>
                    <a:srgbClr val="FFFFFF"/>
                  </a:solidFill>
                </a14:hiddenFill>
              </a:ext>
            </a:extLst>
          </p:spPr>
        </p:pic>
      </p:grpSp>
      <p:sp>
        <p:nvSpPr>
          <p:cNvPr id="58" name="Rectangle 57">
            <a:extLst>
              <a:ext uri="{FF2B5EF4-FFF2-40B4-BE49-F238E27FC236}">
                <a16:creationId xmlns:a16="http://schemas.microsoft.com/office/drawing/2014/main" id="{1E50D97A-7B5F-5FBF-6DDD-E0C902AA5028}"/>
              </a:ext>
            </a:extLst>
          </p:cNvPr>
          <p:cNvSpPr>
            <a:spLocks noChangeArrowheads="1"/>
          </p:cNvSpPr>
          <p:nvPr/>
        </p:nvSpPr>
        <p:spPr bwMode="gray">
          <a:xfrm>
            <a:off x="8992219" y="3173776"/>
            <a:ext cx="2445638" cy="174929"/>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Warehouse &amp; Inventory</a:t>
            </a:r>
          </a:p>
        </p:txBody>
      </p:sp>
      <p:sp>
        <p:nvSpPr>
          <p:cNvPr id="59" name="Rectangle 58">
            <a:extLst>
              <a:ext uri="{FF2B5EF4-FFF2-40B4-BE49-F238E27FC236}">
                <a16:creationId xmlns:a16="http://schemas.microsoft.com/office/drawing/2014/main" id="{05221293-5A56-0C3E-A6F5-6D128DCB264A}"/>
              </a:ext>
            </a:extLst>
          </p:cNvPr>
          <p:cNvSpPr>
            <a:spLocks noChangeArrowheads="1"/>
          </p:cNvSpPr>
          <p:nvPr/>
        </p:nvSpPr>
        <p:spPr bwMode="gray">
          <a:xfrm>
            <a:off x="8992218" y="3469263"/>
            <a:ext cx="1681165"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HR &amp; Payroll</a:t>
            </a:r>
          </a:p>
        </p:txBody>
      </p:sp>
      <p:sp>
        <p:nvSpPr>
          <p:cNvPr id="60" name="Rectangle 59">
            <a:extLst>
              <a:ext uri="{FF2B5EF4-FFF2-40B4-BE49-F238E27FC236}">
                <a16:creationId xmlns:a16="http://schemas.microsoft.com/office/drawing/2014/main" id="{490C5C8E-50F5-834E-0B48-6CE3BB23A787}"/>
              </a:ext>
            </a:extLst>
          </p:cNvPr>
          <p:cNvSpPr>
            <a:spLocks noChangeArrowheads="1"/>
          </p:cNvSpPr>
          <p:nvPr/>
        </p:nvSpPr>
        <p:spPr bwMode="gray">
          <a:xfrm>
            <a:off x="6301179" y="4093757"/>
            <a:ext cx="1681165"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Purchase</a:t>
            </a:r>
          </a:p>
        </p:txBody>
      </p:sp>
      <p:sp>
        <p:nvSpPr>
          <p:cNvPr id="61" name="Rectangle 60">
            <a:extLst>
              <a:ext uri="{FF2B5EF4-FFF2-40B4-BE49-F238E27FC236}">
                <a16:creationId xmlns:a16="http://schemas.microsoft.com/office/drawing/2014/main" id="{78929061-C384-9E88-7BB5-CA60FE4C8100}"/>
              </a:ext>
            </a:extLst>
          </p:cNvPr>
          <p:cNvSpPr>
            <a:spLocks noChangeArrowheads="1"/>
          </p:cNvSpPr>
          <p:nvPr/>
        </p:nvSpPr>
        <p:spPr bwMode="gray">
          <a:xfrm>
            <a:off x="6301179" y="3495107"/>
            <a:ext cx="1681165"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Sales</a:t>
            </a:r>
          </a:p>
        </p:txBody>
      </p:sp>
      <p:sp>
        <p:nvSpPr>
          <p:cNvPr id="62" name="Rectangle 61">
            <a:extLst>
              <a:ext uri="{FF2B5EF4-FFF2-40B4-BE49-F238E27FC236}">
                <a16:creationId xmlns:a16="http://schemas.microsoft.com/office/drawing/2014/main" id="{4B23228D-6C58-B1A1-0C05-12B7BB9DA24D}"/>
              </a:ext>
            </a:extLst>
          </p:cNvPr>
          <p:cNvSpPr>
            <a:spLocks noChangeArrowheads="1"/>
          </p:cNvSpPr>
          <p:nvPr/>
        </p:nvSpPr>
        <p:spPr bwMode="gray">
          <a:xfrm>
            <a:off x="6301179" y="3195782"/>
            <a:ext cx="1681165"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Accounting</a:t>
            </a:r>
          </a:p>
        </p:txBody>
      </p:sp>
      <p:sp>
        <p:nvSpPr>
          <p:cNvPr id="63" name="Rectangle 62">
            <a:extLst>
              <a:ext uri="{FF2B5EF4-FFF2-40B4-BE49-F238E27FC236}">
                <a16:creationId xmlns:a16="http://schemas.microsoft.com/office/drawing/2014/main" id="{C775C8F6-48A1-C083-B67C-27B1E85D01CC}"/>
              </a:ext>
            </a:extLst>
          </p:cNvPr>
          <p:cNvSpPr>
            <a:spLocks noChangeArrowheads="1"/>
          </p:cNvSpPr>
          <p:nvPr/>
        </p:nvSpPr>
        <p:spPr bwMode="gray">
          <a:xfrm>
            <a:off x="6301179" y="3794432"/>
            <a:ext cx="1681165"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CRM</a:t>
            </a:r>
          </a:p>
        </p:txBody>
      </p:sp>
      <p:sp>
        <p:nvSpPr>
          <p:cNvPr id="1024" name="Rectangle 1023">
            <a:extLst>
              <a:ext uri="{FF2B5EF4-FFF2-40B4-BE49-F238E27FC236}">
                <a16:creationId xmlns:a16="http://schemas.microsoft.com/office/drawing/2014/main" id="{C5CD7822-E78A-E321-98C4-746D1D64E0AA}"/>
              </a:ext>
            </a:extLst>
          </p:cNvPr>
          <p:cNvSpPr>
            <a:spLocks noChangeArrowheads="1"/>
          </p:cNvSpPr>
          <p:nvPr/>
        </p:nvSpPr>
        <p:spPr bwMode="gray">
          <a:xfrm>
            <a:off x="8992218" y="4103724"/>
            <a:ext cx="1681165"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Manufacturing</a:t>
            </a:r>
          </a:p>
        </p:txBody>
      </p:sp>
      <p:sp>
        <p:nvSpPr>
          <p:cNvPr id="1025" name="Rectangle 1024">
            <a:extLst>
              <a:ext uri="{FF2B5EF4-FFF2-40B4-BE49-F238E27FC236}">
                <a16:creationId xmlns:a16="http://schemas.microsoft.com/office/drawing/2014/main" id="{A261D862-EDAE-CE57-3850-22FFA06665B6}"/>
              </a:ext>
            </a:extLst>
          </p:cNvPr>
          <p:cNvSpPr>
            <a:spLocks noChangeArrowheads="1"/>
          </p:cNvSpPr>
          <p:nvPr/>
        </p:nvSpPr>
        <p:spPr bwMode="gray">
          <a:xfrm>
            <a:off x="6301179" y="4393082"/>
            <a:ext cx="1686659"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Point Of Sales</a:t>
            </a:r>
          </a:p>
        </p:txBody>
      </p:sp>
      <p:sp>
        <p:nvSpPr>
          <p:cNvPr id="1027" name="Rectangle 1026">
            <a:extLst>
              <a:ext uri="{FF2B5EF4-FFF2-40B4-BE49-F238E27FC236}">
                <a16:creationId xmlns:a16="http://schemas.microsoft.com/office/drawing/2014/main" id="{09CE978D-A4B9-A6D1-8B03-944A84FB770B}"/>
              </a:ext>
            </a:extLst>
          </p:cNvPr>
          <p:cNvSpPr>
            <a:spLocks noChangeArrowheads="1"/>
          </p:cNvSpPr>
          <p:nvPr/>
        </p:nvSpPr>
        <p:spPr bwMode="gray">
          <a:xfrm>
            <a:off x="8992218" y="4408604"/>
            <a:ext cx="1797501"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WEB &amp; eCommerce</a:t>
            </a:r>
          </a:p>
        </p:txBody>
      </p:sp>
      <p:sp>
        <p:nvSpPr>
          <p:cNvPr id="1028" name="Rectangle 1027">
            <a:extLst>
              <a:ext uri="{FF2B5EF4-FFF2-40B4-BE49-F238E27FC236}">
                <a16:creationId xmlns:a16="http://schemas.microsoft.com/office/drawing/2014/main" id="{00001FDE-C3A4-33C7-93C8-A77FB303B068}"/>
              </a:ext>
            </a:extLst>
          </p:cNvPr>
          <p:cNvSpPr>
            <a:spLocks noChangeArrowheads="1"/>
          </p:cNvSpPr>
          <p:nvPr/>
        </p:nvSpPr>
        <p:spPr bwMode="gray">
          <a:xfrm>
            <a:off x="8992219" y="4739003"/>
            <a:ext cx="2233392" cy="162873"/>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Project Management </a:t>
            </a:r>
          </a:p>
        </p:txBody>
      </p:sp>
      <p:sp>
        <p:nvSpPr>
          <p:cNvPr id="1029" name="Rectangle 1028">
            <a:extLst>
              <a:ext uri="{FF2B5EF4-FFF2-40B4-BE49-F238E27FC236}">
                <a16:creationId xmlns:a16="http://schemas.microsoft.com/office/drawing/2014/main" id="{2BE5708E-E721-FA4B-90E3-57ABBD5AB689}"/>
              </a:ext>
            </a:extLst>
          </p:cNvPr>
          <p:cNvSpPr>
            <a:spLocks noChangeArrowheads="1"/>
          </p:cNvSpPr>
          <p:nvPr/>
        </p:nvSpPr>
        <p:spPr bwMode="gray">
          <a:xfrm>
            <a:off x="6301179" y="4717926"/>
            <a:ext cx="1686659"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Standard Report   </a:t>
            </a:r>
          </a:p>
        </p:txBody>
      </p:sp>
      <p:sp>
        <p:nvSpPr>
          <p:cNvPr id="1030" name="Rectangle 1029">
            <a:extLst>
              <a:ext uri="{FF2B5EF4-FFF2-40B4-BE49-F238E27FC236}">
                <a16:creationId xmlns:a16="http://schemas.microsoft.com/office/drawing/2014/main" id="{86EAEDAB-B535-D856-96B6-8649C7290CD1}"/>
              </a:ext>
            </a:extLst>
          </p:cNvPr>
          <p:cNvSpPr>
            <a:spLocks noChangeArrowheads="1"/>
          </p:cNvSpPr>
          <p:nvPr/>
        </p:nvSpPr>
        <p:spPr bwMode="gray">
          <a:xfrm>
            <a:off x="8992220" y="5022434"/>
            <a:ext cx="2725756"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Multi Currency &amp; Multi Language </a:t>
            </a:r>
          </a:p>
        </p:txBody>
      </p:sp>
      <p:sp>
        <p:nvSpPr>
          <p:cNvPr id="1031" name="Rectangle 1030">
            <a:extLst>
              <a:ext uri="{FF2B5EF4-FFF2-40B4-BE49-F238E27FC236}">
                <a16:creationId xmlns:a16="http://schemas.microsoft.com/office/drawing/2014/main" id="{5DEBF78D-5AAA-22F6-2B69-41B6959D172D}"/>
              </a:ext>
            </a:extLst>
          </p:cNvPr>
          <p:cNvSpPr>
            <a:spLocks noChangeArrowheads="1"/>
          </p:cNvSpPr>
          <p:nvPr/>
        </p:nvSpPr>
        <p:spPr bwMode="gray">
          <a:xfrm>
            <a:off x="6301181" y="5042770"/>
            <a:ext cx="2200662"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Batch Export &amp; Import</a:t>
            </a:r>
          </a:p>
        </p:txBody>
      </p:sp>
      <p:sp>
        <p:nvSpPr>
          <p:cNvPr id="1032" name="Rectangle 1031">
            <a:extLst>
              <a:ext uri="{FF2B5EF4-FFF2-40B4-BE49-F238E27FC236}">
                <a16:creationId xmlns:a16="http://schemas.microsoft.com/office/drawing/2014/main" id="{EC93D6BC-03E2-AD5C-341A-A7DB424A8BB5}"/>
              </a:ext>
            </a:extLst>
          </p:cNvPr>
          <p:cNvSpPr>
            <a:spLocks noChangeArrowheads="1"/>
          </p:cNvSpPr>
          <p:nvPr/>
        </p:nvSpPr>
        <p:spPr bwMode="gray">
          <a:xfrm>
            <a:off x="9000782" y="5352835"/>
            <a:ext cx="2725756"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Workflow Management </a:t>
            </a:r>
          </a:p>
        </p:txBody>
      </p:sp>
      <p:sp>
        <p:nvSpPr>
          <p:cNvPr id="1033" name="Rectangle 1032">
            <a:extLst>
              <a:ext uri="{FF2B5EF4-FFF2-40B4-BE49-F238E27FC236}">
                <a16:creationId xmlns:a16="http://schemas.microsoft.com/office/drawing/2014/main" id="{68660D08-6E4C-4E1C-91F6-C3196651FDCF}"/>
              </a:ext>
            </a:extLst>
          </p:cNvPr>
          <p:cNvSpPr>
            <a:spLocks noChangeArrowheads="1"/>
          </p:cNvSpPr>
          <p:nvPr/>
        </p:nvSpPr>
        <p:spPr bwMode="gray">
          <a:xfrm>
            <a:off x="6301179" y="5367617"/>
            <a:ext cx="2200662"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Dynamic Configuration </a:t>
            </a:r>
          </a:p>
        </p:txBody>
      </p:sp>
      <p:sp>
        <p:nvSpPr>
          <p:cNvPr id="1034" name="Rectangle 1033">
            <a:extLst>
              <a:ext uri="{FF2B5EF4-FFF2-40B4-BE49-F238E27FC236}">
                <a16:creationId xmlns:a16="http://schemas.microsoft.com/office/drawing/2014/main" id="{331C4906-EA14-A7F6-BF38-0D509CDD80CE}"/>
              </a:ext>
            </a:extLst>
          </p:cNvPr>
          <p:cNvSpPr>
            <a:spLocks noChangeArrowheads="1"/>
          </p:cNvSpPr>
          <p:nvPr/>
        </p:nvSpPr>
        <p:spPr bwMode="gray">
          <a:xfrm>
            <a:off x="9000782" y="3774143"/>
            <a:ext cx="2434387" cy="209023"/>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Marketing &amp; Campaign</a:t>
            </a:r>
          </a:p>
        </p:txBody>
      </p:sp>
      <p:pic>
        <p:nvPicPr>
          <p:cNvPr id="1157" name="Picture 1156">
            <a:extLst>
              <a:ext uri="{FF2B5EF4-FFF2-40B4-BE49-F238E27FC236}">
                <a16:creationId xmlns:a16="http://schemas.microsoft.com/office/drawing/2014/main" id="{B2CBCBFD-FE48-7A5B-CDAB-90F1AD501176}"/>
              </a:ext>
            </a:extLst>
          </p:cNvPr>
          <p:cNvPicPr>
            <a:picLocks noChangeAspect="1"/>
          </p:cNvPicPr>
          <p:nvPr/>
        </p:nvPicPr>
        <p:blipFill>
          <a:blip r:embed="rId9">
            <a:extLst>
              <a:ext uri="{BEBA8EAE-BF5A-486C-A8C5-ECC9F3942E4B}">
                <a14:imgProps xmlns:a14="http://schemas.microsoft.com/office/drawing/2010/main">
                  <a14:imgLayer r:embed="rId10">
                    <a14:imgEffect>
                      <a14:saturation sat="0"/>
                    </a14:imgEffect>
                  </a14:imgLayer>
                </a14:imgProps>
              </a:ext>
            </a:extLst>
          </a:blip>
          <a:stretch>
            <a:fillRect/>
          </a:stretch>
        </p:blipFill>
        <p:spPr>
          <a:xfrm>
            <a:off x="526728" y="1572424"/>
            <a:ext cx="4060872" cy="1590152"/>
          </a:xfrm>
          <a:prstGeom prst="roundRect">
            <a:avLst/>
          </a:prstGeom>
        </p:spPr>
      </p:pic>
    </p:spTree>
    <p:extLst>
      <p:ext uri="{BB962C8B-B14F-4D97-AF65-F5344CB8AC3E}">
        <p14:creationId xmlns:p14="http://schemas.microsoft.com/office/powerpoint/2010/main" val="469064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0" name="Group 1139">
            <a:extLst>
              <a:ext uri="{FF2B5EF4-FFF2-40B4-BE49-F238E27FC236}">
                <a16:creationId xmlns:a16="http://schemas.microsoft.com/office/drawing/2014/main" id="{23D8AA41-DDDF-94BC-9041-C258E45B395C}"/>
              </a:ext>
            </a:extLst>
          </p:cNvPr>
          <p:cNvGrpSpPr/>
          <p:nvPr/>
        </p:nvGrpSpPr>
        <p:grpSpPr>
          <a:xfrm>
            <a:off x="-7" y="-2"/>
            <a:ext cx="5327381" cy="6861040"/>
            <a:chOff x="-7" y="-2"/>
            <a:chExt cx="5327381" cy="6861040"/>
          </a:xfrm>
        </p:grpSpPr>
        <p:pic>
          <p:nvPicPr>
            <p:cNvPr id="19" name="Picture 18">
              <a:extLst>
                <a:ext uri="{FF2B5EF4-FFF2-40B4-BE49-F238E27FC236}">
                  <a16:creationId xmlns:a16="http://schemas.microsoft.com/office/drawing/2014/main" id="{40BBA1A3-7A1C-B77C-F438-9F7B35F9AA4B}"/>
                </a:ext>
              </a:extLst>
            </p:cNvPr>
            <p:cNvPicPr>
              <a:picLocks noChangeAspect="1"/>
            </p:cNvPicPr>
            <p:nvPr/>
          </p:nvPicPr>
          <p:blipFill rotWithShape="1">
            <a:blip r:embed="rId3">
              <a:duotone>
                <a:prstClr val="black"/>
                <a:schemeClr val="tx2">
                  <a:tint val="45000"/>
                  <a:satMod val="400000"/>
                </a:schemeClr>
              </a:duotone>
            </a:blip>
            <a:srcRect l="6120" r="11826"/>
            <a:stretch/>
          </p:blipFill>
          <p:spPr>
            <a:xfrm>
              <a:off x="-7" y="-1"/>
              <a:ext cx="5327381" cy="4869343"/>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pic>
          <p:nvPicPr>
            <p:cNvPr id="22" name="Picture 21">
              <a:extLst>
                <a:ext uri="{FF2B5EF4-FFF2-40B4-BE49-F238E27FC236}">
                  <a16:creationId xmlns:a16="http://schemas.microsoft.com/office/drawing/2014/main" id="{F6EA74E2-E09A-CE1D-EB5B-6514B36EDF3F}"/>
                </a:ext>
              </a:extLst>
            </p:cNvPr>
            <p:cNvPicPr>
              <a:picLocks noChangeAspect="1"/>
            </p:cNvPicPr>
            <p:nvPr/>
          </p:nvPicPr>
          <p:blipFill>
            <a:blip r:embed="rId4">
              <a:grayscl/>
            </a:blip>
            <a:stretch>
              <a:fillRect/>
            </a:stretch>
          </p:blipFill>
          <p:spPr>
            <a:xfrm>
              <a:off x="3156" y="3793494"/>
              <a:ext cx="2885817" cy="3067544"/>
            </a:xfrm>
            <a:prstGeom prst="rect">
              <a:avLst/>
            </a:prstGeom>
          </p:spPr>
        </p:pic>
        <p:sp>
          <p:nvSpPr>
            <p:cNvPr id="23" name="Right Triangle 22">
              <a:extLst>
                <a:ext uri="{FF2B5EF4-FFF2-40B4-BE49-F238E27FC236}">
                  <a16:creationId xmlns:a16="http://schemas.microsoft.com/office/drawing/2014/main" id="{7B02F6BF-FD6E-FB95-9AD7-BB278D9793FC}"/>
                </a:ext>
              </a:extLst>
            </p:cNvPr>
            <p:cNvSpPr/>
            <p:nvPr/>
          </p:nvSpPr>
          <p:spPr>
            <a:xfrm flipH="1">
              <a:off x="1032906" y="-2"/>
              <a:ext cx="4138337" cy="6858001"/>
            </a:xfrm>
            <a:prstGeom prst="rtTriangl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grpSp>
      <p:sp>
        <p:nvSpPr>
          <p:cNvPr id="1141" name="Rectangle 1140">
            <a:extLst>
              <a:ext uri="{FF2B5EF4-FFF2-40B4-BE49-F238E27FC236}">
                <a16:creationId xmlns:a16="http://schemas.microsoft.com/office/drawing/2014/main" id="{00945C4F-AA40-EF90-4BE9-AE25670ED56C}"/>
              </a:ext>
            </a:extLst>
          </p:cNvPr>
          <p:cNvSpPr/>
          <p:nvPr/>
        </p:nvSpPr>
        <p:spPr>
          <a:xfrm>
            <a:off x="225286" y="786250"/>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dirty="0"/>
          </a:p>
        </p:txBody>
      </p:sp>
      <p:sp>
        <p:nvSpPr>
          <p:cNvPr id="18" name="TextBox 17">
            <a:extLst>
              <a:ext uri="{FF2B5EF4-FFF2-40B4-BE49-F238E27FC236}">
                <a16:creationId xmlns:a16="http://schemas.microsoft.com/office/drawing/2014/main" id="{D8B535C9-B7B6-4135-A648-C902F37AD987}"/>
              </a:ext>
            </a:extLst>
          </p:cNvPr>
          <p:cNvSpPr txBox="1"/>
          <p:nvPr/>
        </p:nvSpPr>
        <p:spPr>
          <a:xfrm>
            <a:off x="555585" y="266487"/>
            <a:ext cx="4547889" cy="461665"/>
          </a:xfrm>
          <a:prstGeom prst="rect">
            <a:avLst/>
          </a:prstGeom>
          <a:noFill/>
        </p:spPr>
        <p:txBody>
          <a:bodyPr wrap="square">
            <a:spAutoFit/>
          </a:bodyPr>
          <a:lstStyle/>
          <a:p>
            <a:r>
              <a:rPr lang="en-US" altLang="ko-KR" sz="2400" b="1" dirty="0">
                <a:solidFill>
                  <a:schemeClr val="bg1">
                    <a:lumMod val="50000"/>
                  </a:schemeClr>
                </a:solidFill>
                <a:latin typeface="Arial" panose="020B0604020202020204" pitchFamily="34" charset="0"/>
                <a:cs typeface="Arial" panose="020B0604020202020204" pitchFamily="34" charset="0"/>
              </a:rPr>
              <a:t>Our Business </a:t>
            </a:r>
            <a:endParaRPr lang="en-US" altLang="ko-KR" sz="2400" b="1" dirty="0">
              <a:solidFill>
                <a:srgbClr val="00B0F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01268E08-CB54-0C65-7F08-B3668C987285}"/>
              </a:ext>
            </a:extLst>
          </p:cNvPr>
          <p:cNvSpPr txBox="1"/>
          <p:nvPr/>
        </p:nvSpPr>
        <p:spPr>
          <a:xfrm>
            <a:off x="601770" y="170910"/>
            <a:ext cx="4547889" cy="461665"/>
          </a:xfrm>
          <a:prstGeom prst="rect">
            <a:avLst/>
          </a:prstGeom>
          <a:noFill/>
        </p:spPr>
        <p:txBody>
          <a:bodyPr wrap="square">
            <a:spAutoFit/>
          </a:bodyPr>
          <a:lstStyle/>
          <a:p>
            <a:r>
              <a:rPr lang="en-US" altLang="ko-KR" sz="2400" b="1" dirty="0">
                <a:solidFill>
                  <a:schemeClr val="bg1"/>
                </a:solidFill>
                <a:latin typeface="Century Gothic" panose="020B0502020202020204" pitchFamily="34" charset="0"/>
                <a:cs typeface="Arial" panose="020B0604020202020204" pitchFamily="34" charset="0"/>
              </a:rPr>
              <a:t>About </a:t>
            </a:r>
            <a:r>
              <a:rPr lang="en-US" altLang="ko-KR" sz="2400" b="1" dirty="0">
                <a:solidFill>
                  <a:srgbClr val="00B0F0"/>
                </a:solidFill>
                <a:latin typeface="Century Gothic" panose="020B0502020202020204" pitchFamily="34" charset="0"/>
                <a:cs typeface="Arial" panose="020B0604020202020204" pitchFamily="34" charset="0"/>
              </a:rPr>
              <a:t>Product </a:t>
            </a:r>
            <a:r>
              <a:rPr lang="en-US" altLang="ko-KR" sz="2400" b="1" dirty="0">
                <a:solidFill>
                  <a:schemeClr val="bg1"/>
                </a:solidFill>
                <a:latin typeface="Century Gothic" panose="020B0502020202020204" pitchFamily="34" charset="0"/>
                <a:cs typeface="Arial" panose="020B0604020202020204" pitchFamily="34" charset="0"/>
              </a:rPr>
              <a:t>&amp;</a:t>
            </a:r>
            <a:r>
              <a:rPr lang="en-US" altLang="ko-KR" sz="2400" b="1" dirty="0">
                <a:solidFill>
                  <a:srgbClr val="00B0F0"/>
                </a:solidFill>
                <a:latin typeface="Century Gothic" panose="020B0502020202020204" pitchFamily="34" charset="0"/>
                <a:cs typeface="Arial" panose="020B0604020202020204" pitchFamily="34" charset="0"/>
              </a:rPr>
              <a:t> Service  </a:t>
            </a:r>
            <a:r>
              <a:rPr lang="en-US" altLang="ko-KR" sz="2400" b="1" dirty="0">
                <a:solidFill>
                  <a:schemeClr val="bg1"/>
                </a:solidFill>
                <a:latin typeface="Century Gothic" panose="020B0502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A4FAB634-B6FA-8898-007C-DD78180024AC}"/>
              </a:ext>
            </a:extLst>
          </p:cNvPr>
          <p:cNvSpPr txBox="1"/>
          <p:nvPr/>
        </p:nvSpPr>
        <p:spPr>
          <a:xfrm>
            <a:off x="901194" y="1102230"/>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OTHER </a:t>
            </a: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SOLUTIONS</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pic>
        <p:nvPicPr>
          <p:cNvPr id="55" name="Picture 54">
            <a:extLst>
              <a:ext uri="{FF2B5EF4-FFF2-40B4-BE49-F238E27FC236}">
                <a16:creationId xmlns:a16="http://schemas.microsoft.com/office/drawing/2014/main" id="{18236E2D-1C17-C833-FCBA-26D3268DE89D}"/>
              </a:ext>
            </a:extLst>
          </p:cNvPr>
          <p:cNvPicPr>
            <a:picLocks noChangeAspect="1"/>
          </p:cNvPicPr>
          <p:nvPr/>
        </p:nvPicPr>
        <p:blipFill>
          <a:blip r:embed="rId5">
            <a:duotone>
              <a:prstClr val="black"/>
              <a:schemeClr val="tx2">
                <a:tint val="45000"/>
                <a:satMod val="400000"/>
              </a:schemeClr>
            </a:duotone>
          </a:blip>
          <a:stretch>
            <a:fillRect/>
          </a:stretch>
        </p:blipFill>
        <p:spPr>
          <a:xfrm>
            <a:off x="524581" y="1096975"/>
            <a:ext cx="327168" cy="337808"/>
          </a:xfrm>
          <a:prstGeom prst="rect">
            <a:avLst/>
          </a:prstGeom>
        </p:spPr>
      </p:pic>
      <p:pic>
        <p:nvPicPr>
          <p:cNvPr id="1157" name="Picture 1156">
            <a:extLst>
              <a:ext uri="{FF2B5EF4-FFF2-40B4-BE49-F238E27FC236}">
                <a16:creationId xmlns:a16="http://schemas.microsoft.com/office/drawing/2014/main" id="{B2CBCBFD-FE48-7A5B-CDAB-90F1AD501176}"/>
              </a:ext>
            </a:extLst>
          </p:cNvPr>
          <p:cNvPicPr>
            <a:picLocks noChangeAspect="1"/>
          </p:cNvPicPr>
          <p:nvPr/>
        </p:nvPicPr>
        <p:blipFill>
          <a:blip r:embed="rId6">
            <a:extLst>
              <a:ext uri="{BEBA8EAE-BF5A-486C-A8C5-ECC9F3942E4B}">
                <a14:imgProps xmlns:a14="http://schemas.microsoft.com/office/drawing/2010/main">
                  <a14:imgLayer r:embed="rId7">
                    <a14:imgEffect>
                      <a14:saturation sat="0"/>
                    </a14:imgEffect>
                  </a14:imgLayer>
                </a14:imgProps>
              </a:ext>
            </a:extLst>
          </a:blip>
          <a:stretch>
            <a:fillRect/>
          </a:stretch>
        </p:blipFill>
        <p:spPr>
          <a:xfrm>
            <a:off x="531210" y="1572424"/>
            <a:ext cx="4060872" cy="1590152"/>
          </a:xfrm>
          <a:prstGeom prst="roundRect">
            <a:avLst/>
          </a:prstGeom>
        </p:spPr>
      </p:pic>
      <p:sp>
        <p:nvSpPr>
          <p:cNvPr id="3" name="TextBox 2">
            <a:extLst>
              <a:ext uri="{FF2B5EF4-FFF2-40B4-BE49-F238E27FC236}">
                <a16:creationId xmlns:a16="http://schemas.microsoft.com/office/drawing/2014/main" id="{33FE8E15-6C51-CEB8-CA8A-CCF7EB9EB28A}"/>
              </a:ext>
            </a:extLst>
          </p:cNvPr>
          <p:cNvSpPr txBox="1"/>
          <p:nvPr/>
        </p:nvSpPr>
        <p:spPr>
          <a:xfrm>
            <a:off x="602029" y="3309032"/>
            <a:ext cx="3579611" cy="338554"/>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1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CRM &amp; COMMON APP PLATFORM</a:t>
            </a:r>
            <a:r>
              <a:rPr lang="en-US" altLang="ko-KR" sz="105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“Bi</a:t>
            </a:r>
            <a:r>
              <a:rPr lang="en-US" altLang="ko-KR" sz="16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LINK</a:t>
            </a:r>
            <a:r>
              <a:rPr lang="en-US" altLang="ko-KR" sz="16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a:t>
            </a:r>
            <a:r>
              <a:rPr lang="en-US" altLang="ko-KR" sz="105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 </a:t>
            </a:r>
            <a:endParaRPr kumimoji="0" lang="en-US" altLang="ko-KR" sz="12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30" name="TextBox 29">
            <a:extLst>
              <a:ext uri="{FF2B5EF4-FFF2-40B4-BE49-F238E27FC236}">
                <a16:creationId xmlns:a16="http://schemas.microsoft.com/office/drawing/2014/main" id="{91533756-38D1-5197-52CF-3AFC3908B687}"/>
              </a:ext>
            </a:extLst>
          </p:cNvPr>
          <p:cNvSpPr txBox="1"/>
          <p:nvPr/>
        </p:nvSpPr>
        <p:spPr>
          <a:xfrm>
            <a:off x="514516" y="4536916"/>
            <a:ext cx="1351653" cy="230832"/>
          </a:xfrm>
          <a:prstGeom prst="rect">
            <a:avLst/>
          </a:prstGeom>
          <a:noFill/>
        </p:spPr>
        <p:txBody>
          <a:bodyPr wrap="none" rtlCol="0">
            <a:spAutoFit/>
          </a:bodyPr>
          <a:lstStyle/>
          <a:p>
            <a:pPr algn="ctr"/>
            <a:r>
              <a:rPr lang="en-US" sz="9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3</a:t>
            </a:r>
            <a:r>
              <a:rPr lang="en-US" sz="900" baseline="300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rd</a:t>
            </a:r>
            <a:r>
              <a:rPr lang="en-US" sz="9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 Party Application </a:t>
            </a:r>
          </a:p>
        </p:txBody>
      </p:sp>
      <p:sp>
        <p:nvSpPr>
          <p:cNvPr id="36" name="TextBox 35">
            <a:extLst>
              <a:ext uri="{FF2B5EF4-FFF2-40B4-BE49-F238E27FC236}">
                <a16:creationId xmlns:a16="http://schemas.microsoft.com/office/drawing/2014/main" id="{0CB5CE25-1BE6-5BBD-062D-252B58BC6D9B}"/>
              </a:ext>
            </a:extLst>
          </p:cNvPr>
          <p:cNvSpPr txBox="1"/>
          <p:nvPr/>
        </p:nvSpPr>
        <p:spPr>
          <a:xfrm>
            <a:off x="6219736" y="1392095"/>
            <a:ext cx="5405195" cy="2345386"/>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dirty="0"/>
              <a:t>BiLINK offers comprehensive CRM capabilities, encompassing essential functions such as customer management, activity tracking, service requests, campaign management, and event organization. Our CRM solution goes beyond traditional features by providing a mobile application, a user-friendly web-based interface, and seamless integrations with third-party systems. This versatility positions BiLINK as more than just a CRM system—it serves as a robust middleware platform for efficient connectivity management, allowing seamless integration with various external systems. Experience the power of BiLINK for unified CRM functionalities and streamlined connectivity solutions.</a:t>
            </a:r>
          </a:p>
        </p:txBody>
      </p:sp>
      <p:sp>
        <p:nvSpPr>
          <p:cNvPr id="37" name="Rectangle 36">
            <a:extLst>
              <a:ext uri="{FF2B5EF4-FFF2-40B4-BE49-F238E27FC236}">
                <a16:creationId xmlns:a16="http://schemas.microsoft.com/office/drawing/2014/main" id="{3A86333B-3A5B-CECC-3191-1BE7A4092626}"/>
              </a:ext>
            </a:extLst>
          </p:cNvPr>
          <p:cNvSpPr>
            <a:spLocks noChangeArrowheads="1"/>
          </p:cNvSpPr>
          <p:nvPr/>
        </p:nvSpPr>
        <p:spPr bwMode="gray">
          <a:xfrm>
            <a:off x="6248934" y="4331272"/>
            <a:ext cx="2452073" cy="174929"/>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Customer Management</a:t>
            </a:r>
          </a:p>
        </p:txBody>
      </p:sp>
      <p:sp>
        <p:nvSpPr>
          <p:cNvPr id="38" name="Rectangle 37">
            <a:extLst>
              <a:ext uri="{FF2B5EF4-FFF2-40B4-BE49-F238E27FC236}">
                <a16:creationId xmlns:a16="http://schemas.microsoft.com/office/drawing/2014/main" id="{F7EEF68A-2F8A-8CDA-87B1-9B11C9A1C155}"/>
              </a:ext>
            </a:extLst>
          </p:cNvPr>
          <p:cNvSpPr>
            <a:spLocks noChangeArrowheads="1"/>
          </p:cNvSpPr>
          <p:nvPr/>
        </p:nvSpPr>
        <p:spPr bwMode="gray">
          <a:xfrm>
            <a:off x="6248935" y="4589086"/>
            <a:ext cx="1685590"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Service Request </a:t>
            </a:r>
          </a:p>
        </p:txBody>
      </p:sp>
      <p:sp>
        <p:nvSpPr>
          <p:cNvPr id="39" name="Rectangle 38">
            <a:extLst>
              <a:ext uri="{FF2B5EF4-FFF2-40B4-BE49-F238E27FC236}">
                <a16:creationId xmlns:a16="http://schemas.microsoft.com/office/drawing/2014/main" id="{0E5D3E6C-CD9D-88C6-94A4-31329A486F85}"/>
              </a:ext>
            </a:extLst>
          </p:cNvPr>
          <p:cNvSpPr>
            <a:spLocks noChangeArrowheads="1"/>
          </p:cNvSpPr>
          <p:nvPr/>
        </p:nvSpPr>
        <p:spPr bwMode="gray">
          <a:xfrm>
            <a:off x="6248935" y="5092596"/>
            <a:ext cx="1685590" cy="184322"/>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Lead &amp; Pipeline </a:t>
            </a:r>
          </a:p>
        </p:txBody>
      </p:sp>
      <p:sp>
        <p:nvSpPr>
          <p:cNvPr id="40" name="Rectangle 39">
            <a:extLst>
              <a:ext uri="{FF2B5EF4-FFF2-40B4-BE49-F238E27FC236}">
                <a16:creationId xmlns:a16="http://schemas.microsoft.com/office/drawing/2014/main" id="{81F929CF-A53C-7ED4-F532-FF26FDA89106}"/>
              </a:ext>
            </a:extLst>
          </p:cNvPr>
          <p:cNvSpPr>
            <a:spLocks noChangeArrowheads="1"/>
          </p:cNvSpPr>
          <p:nvPr/>
        </p:nvSpPr>
        <p:spPr bwMode="gray">
          <a:xfrm>
            <a:off x="6248934" y="5359803"/>
            <a:ext cx="2561309"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Knowledge &amp; Documents</a:t>
            </a:r>
          </a:p>
        </p:txBody>
      </p:sp>
      <p:sp>
        <p:nvSpPr>
          <p:cNvPr id="41" name="Rectangle 40">
            <a:extLst>
              <a:ext uri="{FF2B5EF4-FFF2-40B4-BE49-F238E27FC236}">
                <a16:creationId xmlns:a16="http://schemas.microsoft.com/office/drawing/2014/main" id="{0AACB53B-5699-414C-89F6-32D84C3A4EBA}"/>
              </a:ext>
            </a:extLst>
          </p:cNvPr>
          <p:cNvSpPr>
            <a:spLocks noChangeArrowheads="1"/>
          </p:cNvSpPr>
          <p:nvPr/>
        </p:nvSpPr>
        <p:spPr bwMode="gray">
          <a:xfrm>
            <a:off x="6248935" y="5652529"/>
            <a:ext cx="2239270" cy="162873"/>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Survey &amp; Campaign </a:t>
            </a:r>
          </a:p>
        </p:txBody>
      </p:sp>
      <p:sp>
        <p:nvSpPr>
          <p:cNvPr id="42" name="Rectangle 41">
            <a:extLst>
              <a:ext uri="{FF2B5EF4-FFF2-40B4-BE49-F238E27FC236}">
                <a16:creationId xmlns:a16="http://schemas.microsoft.com/office/drawing/2014/main" id="{FFB14083-93BD-4649-90E7-4B4B957D9B98}"/>
              </a:ext>
            </a:extLst>
          </p:cNvPr>
          <p:cNvSpPr>
            <a:spLocks noChangeArrowheads="1"/>
          </p:cNvSpPr>
          <p:nvPr/>
        </p:nvSpPr>
        <p:spPr bwMode="gray">
          <a:xfrm>
            <a:off x="8965701" y="4330146"/>
            <a:ext cx="2628484" cy="191418"/>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App and Device Management </a:t>
            </a:r>
          </a:p>
        </p:txBody>
      </p:sp>
      <p:sp>
        <p:nvSpPr>
          <p:cNvPr id="43" name="Rectangle 42">
            <a:extLst>
              <a:ext uri="{FF2B5EF4-FFF2-40B4-BE49-F238E27FC236}">
                <a16:creationId xmlns:a16="http://schemas.microsoft.com/office/drawing/2014/main" id="{D1D5709B-92C7-1C80-DA38-C973280C2BF7}"/>
              </a:ext>
            </a:extLst>
          </p:cNvPr>
          <p:cNvSpPr>
            <a:spLocks noChangeArrowheads="1"/>
          </p:cNvSpPr>
          <p:nvPr/>
        </p:nvSpPr>
        <p:spPr bwMode="gray">
          <a:xfrm>
            <a:off x="8965701" y="4589702"/>
            <a:ext cx="2414514"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Assignment &amp; Rule </a:t>
            </a:r>
          </a:p>
        </p:txBody>
      </p:sp>
      <p:sp>
        <p:nvSpPr>
          <p:cNvPr id="44" name="Rectangle 43">
            <a:extLst>
              <a:ext uri="{FF2B5EF4-FFF2-40B4-BE49-F238E27FC236}">
                <a16:creationId xmlns:a16="http://schemas.microsoft.com/office/drawing/2014/main" id="{E1275D8F-F988-FCD1-11E4-0F458897CD92}"/>
              </a:ext>
            </a:extLst>
          </p:cNvPr>
          <p:cNvSpPr>
            <a:spLocks noChangeArrowheads="1"/>
          </p:cNvSpPr>
          <p:nvPr/>
        </p:nvSpPr>
        <p:spPr bwMode="gray">
          <a:xfrm>
            <a:off x="6257498" y="4823677"/>
            <a:ext cx="2440793" cy="209023"/>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Activity </a:t>
            </a:r>
          </a:p>
        </p:txBody>
      </p:sp>
      <p:sp>
        <p:nvSpPr>
          <p:cNvPr id="45" name="Rectangle 44">
            <a:extLst>
              <a:ext uri="{FF2B5EF4-FFF2-40B4-BE49-F238E27FC236}">
                <a16:creationId xmlns:a16="http://schemas.microsoft.com/office/drawing/2014/main" id="{EC5CB30D-38F6-514C-FA2D-4C5D8153595A}"/>
              </a:ext>
            </a:extLst>
          </p:cNvPr>
          <p:cNvSpPr>
            <a:spLocks noChangeArrowheads="1"/>
          </p:cNvSpPr>
          <p:nvPr/>
        </p:nvSpPr>
        <p:spPr bwMode="gray">
          <a:xfrm>
            <a:off x="8965701" y="4849259"/>
            <a:ext cx="2414514"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API Management </a:t>
            </a:r>
          </a:p>
        </p:txBody>
      </p:sp>
      <p:sp>
        <p:nvSpPr>
          <p:cNvPr id="46" name="Rectangle 45">
            <a:extLst>
              <a:ext uri="{FF2B5EF4-FFF2-40B4-BE49-F238E27FC236}">
                <a16:creationId xmlns:a16="http://schemas.microsoft.com/office/drawing/2014/main" id="{CA2BCA6C-5CF6-825A-BA52-65BB7178FA9F}"/>
              </a:ext>
            </a:extLst>
          </p:cNvPr>
          <p:cNvSpPr>
            <a:spLocks noChangeArrowheads="1"/>
          </p:cNvSpPr>
          <p:nvPr/>
        </p:nvSpPr>
        <p:spPr bwMode="gray">
          <a:xfrm>
            <a:off x="8971344" y="5108816"/>
            <a:ext cx="2414514"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Security </a:t>
            </a:r>
          </a:p>
        </p:txBody>
      </p:sp>
      <p:sp>
        <p:nvSpPr>
          <p:cNvPr id="47" name="Rectangle 46">
            <a:extLst>
              <a:ext uri="{FF2B5EF4-FFF2-40B4-BE49-F238E27FC236}">
                <a16:creationId xmlns:a16="http://schemas.microsoft.com/office/drawing/2014/main" id="{F1A3B4C9-B2C8-711E-5B12-B1C2E3BA4DCA}"/>
              </a:ext>
            </a:extLst>
          </p:cNvPr>
          <p:cNvSpPr>
            <a:spLocks noChangeArrowheads="1"/>
          </p:cNvSpPr>
          <p:nvPr/>
        </p:nvSpPr>
        <p:spPr bwMode="gray">
          <a:xfrm>
            <a:off x="8972091" y="5368374"/>
            <a:ext cx="2414514" cy="209841"/>
          </a:xfrm>
          <a:prstGeom prst="rect">
            <a:avLst/>
          </a:prstGeom>
          <a:noFill/>
          <a:ln w="31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algn="l" rtl="0" fontAlgn="base">
              <a:spcBef>
                <a:spcPct val="0"/>
              </a:spcBef>
              <a:spcAft>
                <a:spcPct val="0"/>
              </a:spcAft>
              <a:defRPr sz="1600" b="1" kern="1200">
                <a:solidFill>
                  <a:srgbClr val="333333"/>
                </a:solidFill>
                <a:latin typeface="Arial" panose="020B0604020202020204" pitchFamily="34" charset="0"/>
                <a:ea typeface="+mn-ea"/>
                <a:cs typeface="+mn-cs"/>
              </a:defRPr>
            </a:lvl1pPr>
            <a:lvl2pPr marL="457200" algn="l" rtl="0" fontAlgn="base">
              <a:spcBef>
                <a:spcPct val="0"/>
              </a:spcBef>
              <a:spcAft>
                <a:spcPct val="0"/>
              </a:spcAft>
              <a:defRPr sz="1600" b="1" kern="1200">
                <a:solidFill>
                  <a:srgbClr val="333333"/>
                </a:solidFill>
                <a:latin typeface="Arial" panose="020B0604020202020204" pitchFamily="34" charset="0"/>
                <a:ea typeface="+mn-ea"/>
                <a:cs typeface="+mn-cs"/>
              </a:defRPr>
            </a:lvl2pPr>
            <a:lvl3pPr marL="914400" algn="l" rtl="0" fontAlgn="base">
              <a:spcBef>
                <a:spcPct val="0"/>
              </a:spcBef>
              <a:spcAft>
                <a:spcPct val="0"/>
              </a:spcAft>
              <a:defRPr sz="1600" b="1" kern="1200">
                <a:solidFill>
                  <a:srgbClr val="333333"/>
                </a:solidFill>
                <a:latin typeface="Arial" panose="020B0604020202020204" pitchFamily="34" charset="0"/>
                <a:ea typeface="+mn-ea"/>
                <a:cs typeface="+mn-cs"/>
              </a:defRPr>
            </a:lvl3pPr>
            <a:lvl4pPr marL="1371600" algn="l" rtl="0" fontAlgn="base">
              <a:spcBef>
                <a:spcPct val="0"/>
              </a:spcBef>
              <a:spcAft>
                <a:spcPct val="0"/>
              </a:spcAft>
              <a:defRPr sz="1600" b="1" kern="1200">
                <a:solidFill>
                  <a:srgbClr val="333333"/>
                </a:solidFill>
                <a:latin typeface="Arial" panose="020B0604020202020204" pitchFamily="34" charset="0"/>
                <a:ea typeface="+mn-ea"/>
                <a:cs typeface="+mn-cs"/>
              </a:defRPr>
            </a:lvl4pPr>
            <a:lvl5pPr marL="1828800" algn="l" rtl="0" fontAlgn="base">
              <a:spcBef>
                <a:spcPct val="0"/>
              </a:spcBef>
              <a:spcAft>
                <a:spcPct val="0"/>
              </a:spcAft>
              <a:defRPr sz="1600" b="1" kern="1200">
                <a:solidFill>
                  <a:srgbClr val="333333"/>
                </a:solidFill>
                <a:latin typeface="Arial" panose="020B0604020202020204" pitchFamily="34" charset="0"/>
                <a:ea typeface="+mn-ea"/>
                <a:cs typeface="+mn-cs"/>
              </a:defRPr>
            </a:lvl5pPr>
            <a:lvl6pPr marL="2286000" algn="l" defTabSz="914400" rtl="0" eaLnBrk="1" latinLnBrk="0" hangingPunct="1">
              <a:defRPr sz="1600" b="1" kern="1200">
                <a:solidFill>
                  <a:srgbClr val="333333"/>
                </a:solidFill>
                <a:latin typeface="Arial" panose="020B0604020202020204" pitchFamily="34" charset="0"/>
                <a:ea typeface="+mn-ea"/>
                <a:cs typeface="+mn-cs"/>
              </a:defRPr>
            </a:lvl6pPr>
            <a:lvl7pPr marL="2743200" algn="l" defTabSz="914400" rtl="0" eaLnBrk="1" latinLnBrk="0" hangingPunct="1">
              <a:defRPr sz="1600" b="1" kern="1200">
                <a:solidFill>
                  <a:srgbClr val="333333"/>
                </a:solidFill>
                <a:latin typeface="Arial" panose="020B0604020202020204" pitchFamily="34" charset="0"/>
                <a:ea typeface="+mn-ea"/>
                <a:cs typeface="+mn-cs"/>
              </a:defRPr>
            </a:lvl7pPr>
            <a:lvl8pPr marL="3200400" algn="l" defTabSz="914400" rtl="0" eaLnBrk="1" latinLnBrk="0" hangingPunct="1">
              <a:defRPr sz="1600" b="1" kern="1200">
                <a:solidFill>
                  <a:srgbClr val="333333"/>
                </a:solidFill>
                <a:latin typeface="Arial" panose="020B0604020202020204" pitchFamily="34" charset="0"/>
                <a:ea typeface="+mn-ea"/>
                <a:cs typeface="+mn-cs"/>
              </a:defRPr>
            </a:lvl8pPr>
            <a:lvl9pPr marL="3657600" algn="l" defTabSz="914400" rtl="0" eaLnBrk="1" latinLnBrk="0" hangingPunct="1">
              <a:defRPr sz="1600" b="1" kern="1200">
                <a:solidFill>
                  <a:srgbClr val="333333"/>
                </a:solidFill>
                <a:latin typeface="Arial" panose="020B0604020202020204" pitchFamily="34" charset="0"/>
                <a:ea typeface="+mn-ea"/>
                <a:cs typeface="+mn-cs"/>
              </a:defRPr>
            </a:lvl9pPr>
          </a:lstStyle>
          <a:p>
            <a:pPr marL="171450" indent="-171450" latinLnBrk="0">
              <a:buFont typeface="Arial" panose="020B0604020202020204" pitchFamily="34" charset="0"/>
              <a:buChar char="•"/>
            </a:pPr>
            <a:r>
              <a:rPr lang="en-US" altLang="en-US" sz="1100" b="0" dirty="0">
                <a:solidFill>
                  <a:schemeClr val="tx1">
                    <a:lumMod val="65000"/>
                    <a:lumOff val="35000"/>
                  </a:schemeClr>
                </a:solidFill>
                <a:latin typeface="Century Gothic" panose="020B0502020202020204" pitchFamily="34" charset="0"/>
              </a:rPr>
              <a:t>Crypto Coin &amp; Block Chain  </a:t>
            </a:r>
          </a:p>
        </p:txBody>
      </p:sp>
      <p:grpSp>
        <p:nvGrpSpPr>
          <p:cNvPr id="1043" name="Group 1042">
            <a:extLst>
              <a:ext uri="{FF2B5EF4-FFF2-40B4-BE49-F238E27FC236}">
                <a16:creationId xmlns:a16="http://schemas.microsoft.com/office/drawing/2014/main" id="{EB93534A-8700-F696-D960-4FB68A118C8F}"/>
              </a:ext>
            </a:extLst>
          </p:cNvPr>
          <p:cNvGrpSpPr/>
          <p:nvPr/>
        </p:nvGrpSpPr>
        <p:grpSpPr>
          <a:xfrm>
            <a:off x="1165188" y="3852649"/>
            <a:ext cx="4162186" cy="2556618"/>
            <a:chOff x="2074664" y="4141157"/>
            <a:chExt cx="3586625" cy="2208954"/>
          </a:xfrm>
        </p:grpSpPr>
        <p:grpSp>
          <p:nvGrpSpPr>
            <p:cNvPr id="4" name="Group 3">
              <a:extLst>
                <a:ext uri="{FF2B5EF4-FFF2-40B4-BE49-F238E27FC236}">
                  <a16:creationId xmlns:a16="http://schemas.microsoft.com/office/drawing/2014/main" id="{60CD4E15-59CB-A02E-DA6C-41B1CE7557D3}"/>
                </a:ext>
              </a:extLst>
            </p:cNvPr>
            <p:cNvGrpSpPr/>
            <p:nvPr/>
          </p:nvGrpSpPr>
          <p:grpSpPr>
            <a:xfrm>
              <a:off x="4903290" y="5195945"/>
              <a:ext cx="405982" cy="817151"/>
              <a:chOff x="9459055" y="3130959"/>
              <a:chExt cx="1066800" cy="2126841"/>
            </a:xfrm>
          </p:grpSpPr>
          <p:pic>
            <p:nvPicPr>
              <p:cNvPr id="5" name="Picture 4">
                <a:extLst>
                  <a:ext uri="{FF2B5EF4-FFF2-40B4-BE49-F238E27FC236}">
                    <a16:creationId xmlns:a16="http://schemas.microsoft.com/office/drawing/2014/main" id="{51488B47-F177-C9F9-EE3F-FA60B7272370}"/>
                  </a:ext>
                </a:extLst>
              </p:cNvPr>
              <p:cNvPicPr>
                <a:picLocks noChangeAspect="1"/>
              </p:cNvPicPr>
              <p:nvPr/>
            </p:nvPicPr>
            <p:blipFill>
              <a:blip r:embed="rId8"/>
              <a:stretch>
                <a:fillRect/>
              </a:stretch>
            </p:blipFill>
            <p:spPr>
              <a:xfrm>
                <a:off x="9459055" y="3130959"/>
                <a:ext cx="1066800" cy="2126841"/>
              </a:xfrm>
              <a:prstGeom prst="rect">
                <a:avLst/>
              </a:prstGeom>
            </p:spPr>
          </p:pic>
          <p:pic>
            <p:nvPicPr>
              <p:cNvPr id="6" name="Picture 5" descr="A screenshot of a cell phone&#10;&#10;Description automatically generated">
                <a:extLst>
                  <a:ext uri="{FF2B5EF4-FFF2-40B4-BE49-F238E27FC236}">
                    <a16:creationId xmlns:a16="http://schemas.microsoft.com/office/drawing/2014/main" id="{21A22860-5066-DA6E-34EF-15FC59177CC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531128" y="3265334"/>
                <a:ext cx="908271" cy="1884508"/>
              </a:xfrm>
              <a:prstGeom prst="rect">
                <a:avLst/>
              </a:prstGeom>
            </p:spPr>
          </p:pic>
        </p:grpSp>
        <p:pic>
          <p:nvPicPr>
            <p:cNvPr id="7" name="Picture 3">
              <a:extLst>
                <a:ext uri="{FF2B5EF4-FFF2-40B4-BE49-F238E27FC236}">
                  <a16:creationId xmlns:a16="http://schemas.microsoft.com/office/drawing/2014/main" id="{196AD9EC-6F50-5FCD-4FAE-37A76B3086C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683569" y="4141157"/>
              <a:ext cx="1649016" cy="745564"/>
            </a:xfrm>
            <a:prstGeom prst="rect">
              <a:avLst/>
            </a:prstGeom>
            <a:ln w="3175">
              <a:solidFill>
                <a:schemeClr val="bg1">
                  <a:lumMod val="85000"/>
                </a:schemeClr>
              </a:solidFill>
            </a:ln>
            <a:effectLst>
              <a:glow>
                <a:schemeClr val="bg1">
                  <a:lumMod val="50000"/>
                  <a:alpha val="14489"/>
                </a:schemeClr>
              </a:glow>
              <a:reflection blurRad="6350" stA="52000" endA="300" endPos="35000" dir="5400000" sy="-100000" algn="bl" rotWithShape="0"/>
            </a:effectLst>
            <a:extLst>
              <a:ext uri="{909E8E84-426E-40DD-AFC4-6F175D3DCCD1}">
                <a14:hiddenFill xmlns:a14="http://schemas.microsoft.com/office/drawing/2010/main">
                  <a:solidFill>
                    <a:srgbClr val="5B9BD5"/>
                  </a:solidFill>
                </a14:hiddenFill>
              </a:ext>
            </a:extLst>
          </p:spPr>
        </p:pic>
        <p:pic>
          <p:nvPicPr>
            <p:cNvPr id="8" name="Picture 7" descr="A screenshot of a cell phone&#10;&#10;Description automatically generated">
              <a:extLst>
                <a:ext uri="{FF2B5EF4-FFF2-40B4-BE49-F238E27FC236}">
                  <a16:creationId xmlns:a16="http://schemas.microsoft.com/office/drawing/2014/main" id="{184A2356-FDE6-93C5-0B74-034A49B16EB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936864" y="4181989"/>
              <a:ext cx="362689" cy="748747"/>
            </a:xfrm>
            <a:prstGeom prst="rect">
              <a:avLst/>
            </a:prstGeom>
          </p:spPr>
        </p:pic>
        <p:cxnSp>
          <p:nvCxnSpPr>
            <p:cNvPr id="9" name="Connector: Curved 108">
              <a:extLst>
                <a:ext uri="{FF2B5EF4-FFF2-40B4-BE49-F238E27FC236}">
                  <a16:creationId xmlns:a16="http://schemas.microsoft.com/office/drawing/2014/main" id="{7B85DBF6-E930-D546-F453-FDC1BC85DF3C}"/>
                </a:ext>
              </a:extLst>
            </p:cNvPr>
            <p:cNvCxnSpPr>
              <a:cxnSpLocks/>
              <a:stCxn id="16" idx="3"/>
              <a:endCxn id="8" idx="1"/>
            </p:cNvCxnSpPr>
            <p:nvPr/>
          </p:nvCxnSpPr>
          <p:spPr>
            <a:xfrm flipV="1">
              <a:off x="4276185" y="4556362"/>
              <a:ext cx="660678" cy="1110866"/>
            </a:xfrm>
            <a:prstGeom prst="curvedConnector3">
              <a:avLst>
                <a:gd name="adj1" fmla="val 50000"/>
              </a:avLst>
            </a:prstGeom>
            <a:ln w="9525">
              <a:solidFill>
                <a:schemeClr val="bg1">
                  <a:lumMod val="75000"/>
                </a:schemeClr>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Connector: Curved 112">
              <a:extLst>
                <a:ext uri="{FF2B5EF4-FFF2-40B4-BE49-F238E27FC236}">
                  <a16:creationId xmlns:a16="http://schemas.microsoft.com/office/drawing/2014/main" id="{2E882385-42DD-DA39-8FD8-423D11B84E9C}"/>
                </a:ext>
              </a:extLst>
            </p:cNvPr>
            <p:cNvCxnSpPr>
              <a:cxnSpLocks/>
              <a:stCxn id="16" idx="3"/>
              <a:endCxn id="6" idx="1"/>
            </p:cNvCxnSpPr>
            <p:nvPr/>
          </p:nvCxnSpPr>
          <p:spPr>
            <a:xfrm flipV="1">
              <a:off x="4276185" y="5609596"/>
              <a:ext cx="654533" cy="57632"/>
            </a:xfrm>
            <a:prstGeom prst="curvedConnector3">
              <a:avLst>
                <a:gd name="adj1" fmla="val 50000"/>
              </a:avLst>
            </a:prstGeom>
            <a:ln w="9525">
              <a:solidFill>
                <a:schemeClr val="bg1">
                  <a:lumMod val="75000"/>
                </a:schemeClr>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7E6B48-C63D-FBA5-63FA-8DE50016DEC6}"/>
                </a:ext>
              </a:extLst>
            </p:cNvPr>
            <p:cNvSpPr txBox="1"/>
            <p:nvPr/>
          </p:nvSpPr>
          <p:spPr>
            <a:xfrm>
              <a:off x="4791639" y="6073021"/>
              <a:ext cx="728084" cy="230832"/>
            </a:xfrm>
            <a:prstGeom prst="rect">
              <a:avLst/>
            </a:prstGeom>
            <a:noFill/>
          </p:spPr>
          <p:txBody>
            <a:bodyPr wrap="none" rtlCol="0">
              <a:spAutoFit/>
            </a:bodyPr>
            <a:lstStyle/>
            <a:p>
              <a:pPr algn="ctr"/>
              <a:r>
                <a:rPr lang="en-US" sz="9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Customer</a:t>
              </a:r>
            </a:p>
          </p:txBody>
        </p:sp>
        <p:sp>
          <p:nvSpPr>
            <p:cNvPr id="12" name="TextBox 11">
              <a:extLst>
                <a:ext uri="{FF2B5EF4-FFF2-40B4-BE49-F238E27FC236}">
                  <a16:creationId xmlns:a16="http://schemas.microsoft.com/office/drawing/2014/main" id="{A2891CD3-B51A-FCF1-05CD-3F4843002C52}"/>
                </a:ext>
              </a:extLst>
            </p:cNvPr>
            <p:cNvSpPr txBox="1"/>
            <p:nvPr/>
          </p:nvSpPr>
          <p:spPr>
            <a:xfrm>
              <a:off x="4774508" y="4952429"/>
              <a:ext cx="886781" cy="230832"/>
            </a:xfrm>
            <a:prstGeom prst="rect">
              <a:avLst/>
            </a:prstGeom>
            <a:noFill/>
          </p:spPr>
          <p:txBody>
            <a:bodyPr wrap="none" rtlCol="0">
              <a:spAutoFit/>
            </a:bodyPr>
            <a:lstStyle/>
            <a:p>
              <a:pPr algn="ctr"/>
              <a:r>
                <a:rPr lang="en-US" sz="9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Field Officer </a:t>
              </a:r>
            </a:p>
          </p:txBody>
        </p:sp>
        <p:sp>
          <p:nvSpPr>
            <p:cNvPr id="13" name="TextBox 12">
              <a:extLst>
                <a:ext uri="{FF2B5EF4-FFF2-40B4-BE49-F238E27FC236}">
                  <a16:creationId xmlns:a16="http://schemas.microsoft.com/office/drawing/2014/main" id="{3B7005FC-FE6B-4F4D-CE21-CED24FBB81E9}"/>
                </a:ext>
              </a:extLst>
            </p:cNvPr>
            <p:cNvSpPr txBox="1"/>
            <p:nvPr/>
          </p:nvSpPr>
          <p:spPr>
            <a:xfrm>
              <a:off x="3210062" y="4833793"/>
              <a:ext cx="1160895" cy="230832"/>
            </a:xfrm>
            <a:prstGeom prst="rect">
              <a:avLst/>
            </a:prstGeom>
            <a:noFill/>
          </p:spPr>
          <p:txBody>
            <a:bodyPr wrap="none" rtlCol="0">
              <a:spAutoFit/>
            </a:bodyPr>
            <a:lstStyle/>
            <a:p>
              <a:pPr algn="ctr"/>
              <a:r>
                <a:rPr lang="en-US" sz="9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Marketing Officer</a:t>
              </a:r>
            </a:p>
          </p:txBody>
        </p:sp>
        <p:pic>
          <p:nvPicPr>
            <p:cNvPr id="14" name="Picture 13">
              <a:extLst>
                <a:ext uri="{FF2B5EF4-FFF2-40B4-BE49-F238E27FC236}">
                  <a16:creationId xmlns:a16="http://schemas.microsoft.com/office/drawing/2014/main" id="{DFF904F7-53C5-8DE8-6E3F-B6214EE0A0A9}"/>
                </a:ext>
              </a:extLst>
            </p:cNvPr>
            <p:cNvPicPr>
              <a:picLocks noChangeAspect="1"/>
            </p:cNvPicPr>
            <p:nvPr/>
          </p:nvPicPr>
          <p:blipFill>
            <a:blip r:embed="rId12"/>
            <a:stretch>
              <a:fillRect/>
            </a:stretch>
          </p:blipFill>
          <p:spPr>
            <a:xfrm>
              <a:off x="5217760" y="4711311"/>
              <a:ext cx="283893" cy="295898"/>
            </a:xfrm>
            <a:prstGeom prst="ellipse">
              <a:avLst/>
            </a:prstGeom>
            <a:ln w="6350">
              <a:solidFill>
                <a:schemeClr val="bg1">
                  <a:lumMod val="50000"/>
                </a:schemeClr>
              </a:solidFill>
            </a:ln>
          </p:spPr>
        </p:pic>
        <p:pic>
          <p:nvPicPr>
            <p:cNvPr id="15" name="Picture 14">
              <a:extLst>
                <a:ext uri="{FF2B5EF4-FFF2-40B4-BE49-F238E27FC236}">
                  <a16:creationId xmlns:a16="http://schemas.microsoft.com/office/drawing/2014/main" id="{67BDDB91-DABD-5EBA-A885-8D6C46EA9457}"/>
                </a:ext>
              </a:extLst>
            </p:cNvPr>
            <p:cNvPicPr>
              <a:picLocks noChangeAspect="1"/>
            </p:cNvPicPr>
            <p:nvPr/>
          </p:nvPicPr>
          <p:blipFill>
            <a:blip r:embed="rId13"/>
            <a:stretch>
              <a:fillRect/>
            </a:stretch>
          </p:blipFill>
          <p:spPr>
            <a:xfrm>
              <a:off x="5204851" y="5826878"/>
              <a:ext cx="272777" cy="284311"/>
            </a:xfrm>
            <a:prstGeom prst="ellipse">
              <a:avLst/>
            </a:prstGeom>
            <a:ln w="6350">
              <a:solidFill>
                <a:schemeClr val="bg1">
                  <a:lumMod val="50000"/>
                </a:schemeClr>
              </a:solidFill>
            </a:ln>
          </p:spPr>
        </p:pic>
        <p:pic>
          <p:nvPicPr>
            <p:cNvPr id="16" name="Picture 6">
              <a:extLst>
                <a:ext uri="{FF2B5EF4-FFF2-40B4-BE49-F238E27FC236}">
                  <a16:creationId xmlns:a16="http://schemas.microsoft.com/office/drawing/2014/main" id="{8E268F26-8B02-F7FD-E849-0AF0FF41CC4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52777" y="5255524"/>
              <a:ext cx="823408" cy="823408"/>
            </a:xfrm>
            <a:prstGeom prst="rect">
              <a:avLst/>
            </a:prstGeom>
            <a:noFill/>
            <a:extLst>
              <a:ext uri="{909E8E84-426E-40DD-AFC4-6F175D3DCCD1}">
                <a14:hiddenFill xmlns:a14="http://schemas.microsoft.com/office/drawing/2010/main">
                  <a:solidFill>
                    <a:srgbClr val="FFFFFF"/>
                  </a:solidFill>
                </a14:hiddenFill>
              </a:ext>
            </a:extLst>
          </p:spPr>
        </p:pic>
        <p:cxnSp>
          <p:nvCxnSpPr>
            <p:cNvPr id="17" name="Connector: Curved 108">
              <a:extLst>
                <a:ext uri="{FF2B5EF4-FFF2-40B4-BE49-F238E27FC236}">
                  <a16:creationId xmlns:a16="http://schemas.microsoft.com/office/drawing/2014/main" id="{D968441A-437C-35C7-288D-891AC6BC1776}"/>
                </a:ext>
              </a:extLst>
            </p:cNvPr>
            <p:cNvCxnSpPr>
              <a:cxnSpLocks/>
              <a:stCxn id="16" idx="3"/>
              <a:endCxn id="7" idx="2"/>
            </p:cNvCxnSpPr>
            <p:nvPr/>
          </p:nvCxnSpPr>
          <p:spPr>
            <a:xfrm flipH="1" flipV="1">
              <a:off x="3508078" y="4886721"/>
              <a:ext cx="768108" cy="780508"/>
            </a:xfrm>
            <a:prstGeom prst="curvedConnector4">
              <a:avLst>
                <a:gd name="adj1" fmla="val -25646"/>
                <a:gd name="adj2" fmla="val 76374"/>
              </a:avLst>
            </a:prstGeom>
            <a:ln w="9525">
              <a:solidFill>
                <a:schemeClr val="bg1">
                  <a:lumMod val="75000"/>
                </a:schemeClr>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20" name="Picture 6">
              <a:extLst>
                <a:ext uri="{FF2B5EF4-FFF2-40B4-BE49-F238E27FC236}">
                  <a16:creationId xmlns:a16="http://schemas.microsoft.com/office/drawing/2014/main" id="{43623F3B-9881-8E16-FEDE-3D6A8730D3F8}"/>
                </a:ext>
              </a:extLst>
            </p:cNvPr>
            <p:cNvPicPr>
              <a:picLocks noChangeAspect="1" noChangeArrowheads="1"/>
            </p:cNvPicPr>
            <p:nvPr/>
          </p:nvPicPr>
          <p:blipFill>
            <a:blip r:embed="rId1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074664" y="5874447"/>
              <a:ext cx="475664" cy="475664"/>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a:extLst>
                <a:ext uri="{FF2B5EF4-FFF2-40B4-BE49-F238E27FC236}">
                  <a16:creationId xmlns:a16="http://schemas.microsoft.com/office/drawing/2014/main" id="{AF902413-71D3-6209-D2C6-F6180EADED97}"/>
                </a:ext>
              </a:extLst>
            </p:cNvPr>
            <p:cNvPicPr>
              <a:picLocks noChangeAspect="1" noChangeArrowheads="1"/>
            </p:cNvPicPr>
            <p:nvPr/>
          </p:nvPicPr>
          <p:blipFill>
            <a:blip r:embed="rId1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084127" y="5402315"/>
              <a:ext cx="475664" cy="475664"/>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a:extLst>
                <a:ext uri="{FF2B5EF4-FFF2-40B4-BE49-F238E27FC236}">
                  <a16:creationId xmlns:a16="http://schemas.microsoft.com/office/drawing/2014/main" id="{912D9835-C7D5-C124-7C22-FAF1BAD8F83D}"/>
                </a:ext>
              </a:extLst>
            </p:cNvPr>
            <p:cNvPicPr>
              <a:picLocks noChangeAspect="1" noChangeArrowheads="1"/>
            </p:cNvPicPr>
            <p:nvPr/>
          </p:nvPicPr>
          <p:blipFill>
            <a:blip r:embed="rId14">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095215" y="4917026"/>
              <a:ext cx="475664" cy="475664"/>
            </a:xfrm>
            <a:prstGeom prst="rect">
              <a:avLst/>
            </a:prstGeom>
            <a:noFill/>
            <a:extLst>
              <a:ext uri="{909E8E84-426E-40DD-AFC4-6F175D3DCCD1}">
                <a14:hiddenFill xmlns:a14="http://schemas.microsoft.com/office/drawing/2010/main">
                  <a:solidFill>
                    <a:srgbClr val="FFFFFF"/>
                  </a:solidFill>
                </a14:hiddenFill>
              </a:ext>
            </a:extLst>
          </p:spPr>
        </p:pic>
        <p:cxnSp>
          <p:nvCxnSpPr>
            <p:cNvPr id="25" name="Connector: Curved 112">
              <a:extLst>
                <a:ext uri="{FF2B5EF4-FFF2-40B4-BE49-F238E27FC236}">
                  <a16:creationId xmlns:a16="http://schemas.microsoft.com/office/drawing/2014/main" id="{BAA9F421-98A6-DBE6-6ECF-4C168C09B49A}"/>
                </a:ext>
              </a:extLst>
            </p:cNvPr>
            <p:cNvCxnSpPr>
              <a:cxnSpLocks/>
              <a:stCxn id="16" idx="1"/>
              <a:endCxn id="20" idx="3"/>
            </p:cNvCxnSpPr>
            <p:nvPr/>
          </p:nvCxnSpPr>
          <p:spPr>
            <a:xfrm rot="10800000" flipV="1">
              <a:off x="2550329" y="5667229"/>
              <a:ext cx="902449" cy="445050"/>
            </a:xfrm>
            <a:prstGeom prst="curvedConnector3">
              <a:avLst>
                <a:gd name="adj1" fmla="val 50000"/>
              </a:avLst>
            </a:prstGeom>
            <a:ln w="9525">
              <a:solidFill>
                <a:schemeClr val="bg1">
                  <a:lumMod val="75000"/>
                </a:schemeClr>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7" name="Connector: Curved 112">
              <a:extLst>
                <a:ext uri="{FF2B5EF4-FFF2-40B4-BE49-F238E27FC236}">
                  <a16:creationId xmlns:a16="http://schemas.microsoft.com/office/drawing/2014/main" id="{09C55B6B-D6C9-EA10-FD57-52491543793D}"/>
                </a:ext>
              </a:extLst>
            </p:cNvPr>
            <p:cNvCxnSpPr>
              <a:cxnSpLocks/>
              <a:stCxn id="16" idx="1"/>
              <a:endCxn id="21" idx="3"/>
            </p:cNvCxnSpPr>
            <p:nvPr/>
          </p:nvCxnSpPr>
          <p:spPr>
            <a:xfrm rot="10800000">
              <a:off x="2559792" y="5640147"/>
              <a:ext cx="892986" cy="27082"/>
            </a:xfrm>
            <a:prstGeom prst="curvedConnector3">
              <a:avLst>
                <a:gd name="adj1" fmla="val 50000"/>
              </a:avLst>
            </a:prstGeom>
            <a:ln w="9525">
              <a:solidFill>
                <a:schemeClr val="bg1">
                  <a:lumMod val="75000"/>
                </a:schemeClr>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8" name="Connector: Curved 112">
              <a:extLst>
                <a:ext uri="{FF2B5EF4-FFF2-40B4-BE49-F238E27FC236}">
                  <a16:creationId xmlns:a16="http://schemas.microsoft.com/office/drawing/2014/main" id="{7F2219A7-F4BE-1425-DA58-03737DEDDB12}"/>
                </a:ext>
              </a:extLst>
            </p:cNvPr>
            <p:cNvCxnSpPr>
              <a:cxnSpLocks/>
              <a:stCxn id="16" idx="1"/>
              <a:endCxn id="24" idx="3"/>
            </p:cNvCxnSpPr>
            <p:nvPr/>
          </p:nvCxnSpPr>
          <p:spPr>
            <a:xfrm rot="10800000">
              <a:off x="2570879" y="5154858"/>
              <a:ext cx="881898" cy="512371"/>
            </a:xfrm>
            <a:prstGeom prst="curvedConnector3">
              <a:avLst>
                <a:gd name="adj1" fmla="val 50000"/>
              </a:avLst>
            </a:prstGeom>
            <a:ln w="9525">
              <a:solidFill>
                <a:schemeClr val="bg1">
                  <a:lumMod val="75000"/>
                </a:schemeClr>
              </a:solidFill>
              <a:prstDash val="sys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1B1668A7-CA48-5C77-D14D-74C81ACFE45E}"/>
                </a:ext>
              </a:extLst>
            </p:cNvPr>
            <p:cNvSpPr txBox="1"/>
            <p:nvPr/>
          </p:nvSpPr>
          <p:spPr>
            <a:xfrm>
              <a:off x="3386302" y="6061143"/>
              <a:ext cx="880369" cy="230832"/>
            </a:xfrm>
            <a:prstGeom prst="rect">
              <a:avLst/>
            </a:prstGeom>
            <a:noFill/>
          </p:spPr>
          <p:txBody>
            <a:bodyPr wrap="none" rtlCol="0">
              <a:spAutoFit/>
            </a:bodyPr>
            <a:lstStyle/>
            <a:p>
              <a:pPr algn="ctr"/>
              <a:r>
                <a:rPr lang="en-US" sz="900"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BiLINK Server</a:t>
              </a:r>
            </a:p>
          </p:txBody>
        </p:sp>
        <p:sp>
          <p:nvSpPr>
            <p:cNvPr id="31" name="TextBox 30">
              <a:extLst>
                <a:ext uri="{FF2B5EF4-FFF2-40B4-BE49-F238E27FC236}">
                  <a16:creationId xmlns:a16="http://schemas.microsoft.com/office/drawing/2014/main" id="{A62C39EF-599D-2604-6A9A-8832A5B104BA}"/>
                </a:ext>
              </a:extLst>
            </p:cNvPr>
            <p:cNvSpPr txBox="1"/>
            <p:nvPr/>
          </p:nvSpPr>
          <p:spPr>
            <a:xfrm>
              <a:off x="2663041" y="5547296"/>
              <a:ext cx="801823" cy="230832"/>
            </a:xfrm>
            <a:prstGeom prst="rect">
              <a:avLst/>
            </a:prstGeom>
            <a:noFill/>
          </p:spPr>
          <p:txBody>
            <a:bodyPr wrap="none" rtlCol="0">
              <a:spAutoFit/>
            </a:bodyPr>
            <a:lstStyle/>
            <a:p>
              <a:pPr algn="ctr"/>
              <a:r>
                <a:rPr lang="en-US" sz="9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API Service</a:t>
              </a:r>
            </a:p>
          </p:txBody>
        </p:sp>
        <p:sp>
          <p:nvSpPr>
            <p:cNvPr id="32" name="TextBox 31">
              <a:extLst>
                <a:ext uri="{FF2B5EF4-FFF2-40B4-BE49-F238E27FC236}">
                  <a16:creationId xmlns:a16="http://schemas.microsoft.com/office/drawing/2014/main" id="{C0A4B7EC-91E8-2451-26A9-4C4773F3F724}"/>
                </a:ext>
              </a:extLst>
            </p:cNvPr>
            <p:cNvSpPr txBox="1"/>
            <p:nvPr/>
          </p:nvSpPr>
          <p:spPr>
            <a:xfrm>
              <a:off x="4047184" y="5358854"/>
              <a:ext cx="886781" cy="230832"/>
            </a:xfrm>
            <a:prstGeom prst="rect">
              <a:avLst/>
            </a:prstGeom>
            <a:noFill/>
          </p:spPr>
          <p:txBody>
            <a:bodyPr wrap="none" rtlCol="0">
              <a:spAutoFit/>
            </a:bodyPr>
            <a:lstStyle/>
            <a:p>
              <a:pPr algn="ctr"/>
              <a:r>
                <a:rPr lang="en-US" sz="900" dirty="0">
                  <a:solidFill>
                    <a:srgbClr val="000000"/>
                  </a:solidFill>
                  <a:latin typeface="Century Gothic" panose="020B0502020202020204" pitchFamily="34" charset="0"/>
                  <a:ea typeface="KoPubWorldDotum Medium" panose="00000600000000000000" pitchFamily="2" charset="-127"/>
                  <a:cs typeface="KoPubWorldDotum Medium" panose="00000600000000000000" pitchFamily="2" charset="-127"/>
                </a:rPr>
                <a:t>Web Service</a:t>
              </a:r>
            </a:p>
          </p:txBody>
        </p:sp>
        <p:sp>
          <p:nvSpPr>
            <p:cNvPr id="34" name="Oval 33">
              <a:extLst>
                <a:ext uri="{FF2B5EF4-FFF2-40B4-BE49-F238E27FC236}">
                  <a16:creationId xmlns:a16="http://schemas.microsoft.com/office/drawing/2014/main" id="{58EBFD81-9820-2320-7856-4BFFBD25F35F}"/>
                </a:ext>
              </a:extLst>
            </p:cNvPr>
            <p:cNvSpPr/>
            <p:nvPr/>
          </p:nvSpPr>
          <p:spPr>
            <a:xfrm>
              <a:off x="4140420" y="5582083"/>
              <a:ext cx="90000" cy="900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35" name="Oval 34">
              <a:extLst>
                <a:ext uri="{FF2B5EF4-FFF2-40B4-BE49-F238E27FC236}">
                  <a16:creationId xmlns:a16="http://schemas.microsoft.com/office/drawing/2014/main" id="{08A15AD8-5511-1369-016B-E8363AA8FE32}"/>
                </a:ext>
              </a:extLst>
            </p:cNvPr>
            <p:cNvSpPr/>
            <p:nvPr/>
          </p:nvSpPr>
          <p:spPr>
            <a:xfrm>
              <a:off x="3404536" y="5572906"/>
              <a:ext cx="90000" cy="90000"/>
            </a:xfrm>
            <a:prstGeom prst="ellipse">
              <a:avLst/>
            </a:prstGeom>
            <a:solidFill>
              <a:srgbClr val="FFC000"/>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pic>
          <p:nvPicPr>
            <p:cNvPr id="48" name="Picture 2" descr="Thinking girl PNG">
              <a:extLst>
                <a:ext uri="{FF2B5EF4-FFF2-40B4-BE49-F238E27FC236}">
                  <a16:creationId xmlns:a16="http://schemas.microsoft.com/office/drawing/2014/main" id="{0C5A1789-C8E4-2C69-881C-6E427CD2A764}"/>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4167722" y="4423987"/>
              <a:ext cx="270704" cy="41959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63825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2" name="Picture 10" descr="Spaceman - Free professions and jobs icons">
            <a:extLst>
              <a:ext uri="{FF2B5EF4-FFF2-40B4-BE49-F238E27FC236}">
                <a16:creationId xmlns:a16="http://schemas.microsoft.com/office/drawing/2014/main" id="{375783D7-E8E5-06BF-240E-208DCD6E2E20}"/>
              </a:ext>
            </a:extLst>
          </p:cNvPr>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426996">
            <a:off x="11381773" y="1105238"/>
            <a:ext cx="698967" cy="698967"/>
          </a:xfrm>
          <a:prstGeom prst="rect">
            <a:avLst/>
          </a:prstGeom>
          <a:noFill/>
          <a:extLst>
            <a:ext uri="{909E8E84-426E-40DD-AFC4-6F175D3DCCD1}">
              <a14:hiddenFill xmlns:a14="http://schemas.microsoft.com/office/drawing/2010/main">
                <a:solidFill>
                  <a:srgbClr val="FFFFFF"/>
                </a:solidFill>
              </a14:hiddenFill>
            </a:ext>
          </a:extLst>
        </p:spPr>
      </p:pic>
      <p:sp>
        <p:nvSpPr>
          <p:cNvPr id="9" name="Oval 8">
            <a:extLst>
              <a:ext uri="{FF2B5EF4-FFF2-40B4-BE49-F238E27FC236}">
                <a16:creationId xmlns:a16="http://schemas.microsoft.com/office/drawing/2014/main" id="{5BCCD5E5-5824-84EC-097A-6DC4D2C6E571}"/>
              </a:ext>
            </a:extLst>
          </p:cNvPr>
          <p:cNvSpPr/>
          <p:nvPr/>
        </p:nvSpPr>
        <p:spPr>
          <a:xfrm rot="20202228">
            <a:off x="10056161" y="805150"/>
            <a:ext cx="1869539" cy="3002527"/>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pic>
        <p:nvPicPr>
          <p:cNvPr id="98" name="Picture 97">
            <a:extLst>
              <a:ext uri="{FF2B5EF4-FFF2-40B4-BE49-F238E27FC236}">
                <a16:creationId xmlns:a16="http://schemas.microsoft.com/office/drawing/2014/main" id="{F0405414-071C-A9B5-49C9-4BC38F372C44}"/>
              </a:ext>
            </a:extLst>
          </p:cNvPr>
          <p:cNvPicPr>
            <a:picLocks noChangeAspect="1"/>
          </p:cNvPicPr>
          <p:nvPr/>
        </p:nvPicPr>
        <p:blipFill>
          <a:blip r:embed="rId4">
            <a:grayscl/>
            <a:alphaModFix amt="70000"/>
          </a:blip>
          <a:stretch>
            <a:fillRect/>
          </a:stretch>
        </p:blipFill>
        <p:spPr>
          <a:xfrm>
            <a:off x="-854" y="1"/>
            <a:ext cx="12192854" cy="6857999"/>
          </a:xfrm>
          <a:prstGeom prst="round1Rect">
            <a:avLst>
              <a:gd name="adj" fmla="val 50000"/>
            </a:avLst>
          </a:prstGeom>
          <a:effectLst>
            <a:softEdge rad="0"/>
          </a:effectLst>
        </p:spPr>
      </p:pic>
      <p:sp>
        <p:nvSpPr>
          <p:cNvPr id="6" name="TextBox 5">
            <a:extLst>
              <a:ext uri="{FF2B5EF4-FFF2-40B4-BE49-F238E27FC236}">
                <a16:creationId xmlns:a16="http://schemas.microsoft.com/office/drawing/2014/main" id="{C66B9BB7-EF39-5F28-6471-C828025442C2}"/>
              </a:ext>
            </a:extLst>
          </p:cNvPr>
          <p:cNvSpPr txBox="1"/>
          <p:nvPr/>
        </p:nvSpPr>
        <p:spPr>
          <a:xfrm>
            <a:off x="751770" y="80748"/>
            <a:ext cx="3859996" cy="461665"/>
          </a:xfrm>
          <a:prstGeom prst="rect">
            <a:avLst/>
          </a:prstGeom>
          <a:solidFill>
            <a:schemeClr val="tx1">
              <a:lumMod val="50000"/>
              <a:lumOff val="50000"/>
              <a:alpha val="58000"/>
            </a:schemeClr>
          </a:solidFill>
        </p:spPr>
        <p:txBody>
          <a:bodyPr wrap="square">
            <a:spAutoFit/>
          </a:bodyPr>
          <a:lstStyle/>
          <a:p>
            <a:r>
              <a:rPr lang="en-US" altLang="ko-KR" sz="2400" b="1" dirty="0">
                <a:solidFill>
                  <a:schemeClr val="bg1"/>
                </a:solidFill>
                <a:latin typeface="Century Gothic" panose="020B0502020202020204" pitchFamily="34" charset="0"/>
                <a:cs typeface="Arial" panose="020B0604020202020204" pitchFamily="34" charset="0"/>
              </a:rPr>
              <a:t>About Reference </a:t>
            </a:r>
            <a:endParaRPr lang="en-US" altLang="ko-KR" sz="2400" b="1" dirty="0">
              <a:solidFill>
                <a:srgbClr val="00B0F0"/>
              </a:solidFill>
              <a:latin typeface="Century Gothic" panose="020B0502020202020204" pitchFamily="34" charset="0"/>
              <a:cs typeface="Arial" panose="020B0604020202020204" pitchFamily="34" charset="0"/>
            </a:endParaRPr>
          </a:p>
        </p:txBody>
      </p:sp>
      <p:grpSp>
        <p:nvGrpSpPr>
          <p:cNvPr id="12" name="Group 11">
            <a:extLst>
              <a:ext uri="{FF2B5EF4-FFF2-40B4-BE49-F238E27FC236}">
                <a16:creationId xmlns:a16="http://schemas.microsoft.com/office/drawing/2014/main" id="{3CD324E0-3587-CC18-0AB8-D553BAFEE9F3}"/>
              </a:ext>
            </a:extLst>
          </p:cNvPr>
          <p:cNvGrpSpPr/>
          <p:nvPr/>
        </p:nvGrpSpPr>
        <p:grpSpPr>
          <a:xfrm>
            <a:off x="516938" y="1152862"/>
            <a:ext cx="4432910" cy="5305111"/>
            <a:chOff x="552789" y="1655786"/>
            <a:chExt cx="3629566" cy="4503155"/>
          </a:xfrm>
        </p:grpSpPr>
        <p:sp>
          <p:nvSpPr>
            <p:cNvPr id="89" name="Rectangle: Rounded Corners 9">
              <a:extLst>
                <a:ext uri="{FF2B5EF4-FFF2-40B4-BE49-F238E27FC236}">
                  <a16:creationId xmlns:a16="http://schemas.microsoft.com/office/drawing/2014/main" id="{05C2A83E-DB83-41FC-DACE-D04C76D68EA0}"/>
                </a:ext>
              </a:extLst>
            </p:cNvPr>
            <p:cNvSpPr/>
            <p:nvPr/>
          </p:nvSpPr>
          <p:spPr>
            <a:xfrm>
              <a:off x="552789" y="2164505"/>
              <a:ext cx="3629566" cy="3994436"/>
            </a:xfrm>
            <a:prstGeom prst="roundRect">
              <a:avLst>
                <a:gd name="adj" fmla="val 5688"/>
              </a:avLst>
            </a:prstGeom>
            <a:solidFill>
              <a:schemeClr val="bg1">
                <a:alpha val="85115"/>
              </a:schemeClr>
            </a:solidFill>
            <a:ln w="31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a:ln>
                  <a:noFill/>
                </a:ln>
                <a:solidFill>
                  <a:sysClr val="windowText" lastClr="000000"/>
                </a:solidFill>
                <a:effectLst/>
                <a:uLnTx/>
                <a:uFillTx/>
                <a:latin typeface="Arial"/>
                <a:ea typeface="+mn-ea"/>
                <a:cs typeface="+mn-cs"/>
              </a:endParaRPr>
            </a:p>
          </p:txBody>
        </p:sp>
        <p:pic>
          <p:nvPicPr>
            <p:cNvPr id="47" name="Picture 2" descr="KBZMS General Insurance - Home | Facebook">
              <a:extLst>
                <a:ext uri="{FF2B5EF4-FFF2-40B4-BE49-F238E27FC236}">
                  <a16:creationId xmlns:a16="http://schemas.microsoft.com/office/drawing/2014/main" id="{5F1692DC-A96C-2E09-594F-7D8DF6A65499}"/>
                </a:ext>
              </a:extLst>
            </p:cNvPr>
            <p:cNvPicPr>
              <a:picLocks noChangeAspect="1" noChangeArrowheads="1"/>
            </p:cNvPicPr>
            <p:nvPr/>
          </p:nvPicPr>
          <p:blipFill rotWithShape="1">
            <a:blip r:embed="rId5">
              <a:alphaModFix/>
              <a:extLst>
                <a:ext uri="{BEBA8EAE-BF5A-486C-A8C5-ECC9F3942E4B}">
                  <a14:imgProps xmlns:a14="http://schemas.microsoft.com/office/drawing/2010/main">
                    <a14:imgLayer r:embed="rId6">
                      <a14:imgEffect>
                        <a14:backgroundRemoval t="21785" b="75805" l="9205" r="82843">
                          <a14:foregroundMark x1="48889" y1="55556" x2="48889" y2="55556"/>
                          <a14:foregroundMark x1="30222" y1="59111" x2="30222" y2="59111"/>
                          <a14:foregroundMark x1="16444" y1="60889" x2="16444" y2="60889"/>
                          <a14:foregroundMark x1="57778" y1="56889" x2="57778" y2="56889"/>
                          <a14:foregroundMark x1="78222" y1="59111" x2="78222" y2="59111"/>
                          <a14:foregroundMark x1="18222" y1="73778" x2="18222" y2="73778"/>
                          <a14:foregroundMark x1="21333" y1="72444" x2="21333" y2="72444"/>
                          <a14:foregroundMark x1="26222" y1="72444" x2="26222" y2="72444"/>
                          <a14:foregroundMark x1="30667" y1="72444" x2="30667" y2="72444"/>
                          <a14:foregroundMark x1="34667" y1="72444" x2="34667" y2="72444"/>
                          <a14:foregroundMark x1="38222" y1="72444" x2="38222" y2="72444"/>
                          <a14:foregroundMark x1="41778" y1="71556" x2="41778" y2="71556"/>
                          <a14:foregroundMark x1="46667" y1="72444" x2="46667" y2="72444"/>
                          <a14:foregroundMark x1="46222" y1="72444" x2="46222" y2="72444"/>
                          <a14:foregroundMark x1="49333" y1="72000" x2="49333" y2="72000"/>
                          <a14:foregroundMark x1="52444" y1="71556" x2="52444" y2="71556"/>
                          <a14:foregroundMark x1="52889" y1="72000" x2="52889" y2="72000"/>
                          <a14:foregroundMark x1="55556" y1="73778" x2="55556" y2="73778"/>
                          <a14:foregroundMark x1="58222" y1="72889" x2="58222" y2="72889"/>
                          <a14:foregroundMark x1="61333" y1="72444" x2="61333" y2="72444"/>
                          <a14:foregroundMark x1="63111" y1="72000" x2="63111" y2="72000"/>
                          <a14:foregroundMark x1="65333" y1="72444" x2="65333" y2="72444"/>
                          <a14:foregroundMark x1="68444" y1="72444" x2="68444" y2="72444"/>
                          <a14:foregroundMark x1="69333" y1="72444" x2="69333" y2="72444"/>
                          <a14:foregroundMark x1="72444" y1="71111" x2="72444" y2="71111"/>
                          <a14:foregroundMark x1="74667" y1="73778" x2="74667" y2="73778"/>
                          <a14:foregroundMark x1="80000" y1="72000" x2="80000" y2="72000"/>
                          <a14:foregroundMark x1="75556" y1="71111" x2="75556" y2="71111"/>
                          <a14:foregroundMark x1="54222" y1="72444" x2="54222" y2="72444"/>
                          <a14:foregroundMark x1="27111" y1="72000" x2="27111" y2="72000"/>
                          <a14:foregroundMark x1="27111" y1="72889" x2="27111" y2="72889"/>
                          <a14:foregroundMark x1="24889" y1="72889" x2="24889" y2="72889"/>
                          <a14:foregroundMark x1="13778" y1="71556" x2="13778" y2="71556"/>
                          <a14:foregroundMark x1="16000" y1="71111" x2="16000" y2="71111"/>
                          <a14:foregroundMark x1="17778" y1="69778" x2="17778" y2="69778"/>
                        </a14:backgroundRemoval>
                      </a14:imgEffect>
                    </a14:imgLayer>
                  </a14:imgProps>
                </a:ext>
                <a:ext uri="{28A0092B-C50C-407E-A947-70E740481C1C}">
                  <a14:useLocalDpi xmlns:a14="http://schemas.microsoft.com/office/drawing/2010/main" val="0"/>
                </a:ext>
              </a:extLst>
            </a:blip>
            <a:srcRect t="15032" r="7952" b="17443"/>
            <a:stretch/>
          </p:blipFill>
          <p:spPr bwMode="auto">
            <a:xfrm>
              <a:off x="813767" y="2516781"/>
              <a:ext cx="553660" cy="415234"/>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7">
              <a:extLst>
                <a:ext uri="{FF2B5EF4-FFF2-40B4-BE49-F238E27FC236}">
                  <a16:creationId xmlns:a16="http://schemas.microsoft.com/office/drawing/2014/main" id="{81CBC645-B078-059F-7667-38A3C6A170FD}"/>
                </a:ext>
              </a:extLst>
            </p:cNvPr>
            <p:cNvPicPr>
              <a:picLocks noChangeAspect="1"/>
            </p:cNvPicPr>
            <p:nvPr/>
          </p:nvPicPr>
          <p:blipFill rotWithShape="1">
            <a:blip r:embed="rId7">
              <a:extLst>
                <a:ext uri="{BEBA8EAE-BF5A-486C-A8C5-ECC9F3942E4B}">
                  <a14:imgProps xmlns:a14="http://schemas.microsoft.com/office/drawing/2010/main">
                    <a14:imgLayer r:embed="rId8">
                      <a14:imgEffect>
                        <a14:backgroundRemoval t="21000" b="78500" l="7000" r="90000">
                          <a14:foregroundMark x1="43000" y1="37000" x2="43000" y2="37000"/>
                          <a14:foregroundMark x1="60500" y1="38000" x2="60500" y2="38000"/>
                          <a14:foregroundMark x1="46500" y1="45000" x2="46500" y2="45000"/>
                          <a14:foregroundMark x1="7000" y1="69500" x2="7000" y2="69500"/>
                          <a14:foregroundMark x1="24000" y1="68000" x2="24000" y2="68000"/>
                          <a14:foregroundMark x1="38000" y1="67500" x2="38000" y2="67500"/>
                          <a14:foregroundMark x1="53500" y1="73000" x2="53500" y2="73000"/>
                          <a14:foregroundMark x1="64000" y1="69500" x2="64000" y2="69500"/>
                          <a14:foregroundMark x1="65000" y1="70000" x2="65000" y2="70000"/>
                          <a14:foregroundMark x1="74000" y1="69500" x2="74000" y2="69500"/>
                          <a14:foregroundMark x1="85000" y1="69500" x2="85000" y2="69500"/>
                        </a14:backgroundRemoval>
                      </a14:imgEffect>
                    </a14:imgLayer>
                  </a14:imgProps>
                </a:ext>
                <a:ext uri="{28A0092B-C50C-407E-A947-70E740481C1C}">
                  <a14:useLocalDpi xmlns:a14="http://schemas.microsoft.com/office/drawing/2010/main" val="0"/>
                </a:ext>
              </a:extLst>
            </a:blip>
            <a:srcRect t="14000" b="13791"/>
            <a:stretch/>
          </p:blipFill>
          <p:spPr>
            <a:xfrm>
              <a:off x="1699756" y="2537310"/>
              <a:ext cx="506855" cy="374176"/>
            </a:xfrm>
            <a:prstGeom prst="rect">
              <a:avLst/>
            </a:prstGeom>
          </p:spPr>
        </p:pic>
        <p:pic>
          <p:nvPicPr>
            <p:cNvPr id="50" name="Picture 49">
              <a:extLst>
                <a:ext uri="{FF2B5EF4-FFF2-40B4-BE49-F238E27FC236}">
                  <a16:creationId xmlns:a16="http://schemas.microsoft.com/office/drawing/2014/main" id="{E73FF506-EC2B-ABEC-BCC5-D1411807BFA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38940" y="2536610"/>
              <a:ext cx="521892" cy="375577"/>
            </a:xfrm>
            <a:prstGeom prst="rect">
              <a:avLst/>
            </a:prstGeom>
          </p:spPr>
        </p:pic>
        <p:pic>
          <p:nvPicPr>
            <p:cNvPr id="56" name="Picture 55">
              <a:extLst>
                <a:ext uri="{FF2B5EF4-FFF2-40B4-BE49-F238E27FC236}">
                  <a16:creationId xmlns:a16="http://schemas.microsoft.com/office/drawing/2014/main" id="{E14754E4-8118-7572-85C6-1C4EC7E02E6F}"/>
                </a:ext>
              </a:extLst>
            </p:cNvPr>
            <p:cNvPicPr>
              <a:picLocks noChangeAspect="1"/>
            </p:cNvPicPr>
            <p:nvPr/>
          </p:nvPicPr>
          <p:blipFill>
            <a:blip r:embed="rId10">
              <a:extLst>
                <a:ext uri="{BEBA8EAE-BF5A-486C-A8C5-ECC9F3942E4B}">
                  <a14:imgProps xmlns:a14="http://schemas.microsoft.com/office/drawing/2010/main">
                    <a14:imgLayer r:embed="rId11">
                      <a14:imgEffect>
                        <a14:backgroundRemoval t="8537" b="90244" l="2461" r="95749">
                          <a14:foregroundMark x1="5369" y1="31707" x2="5369" y2="31707"/>
                          <a14:foregroundMark x1="11409" y1="90244" x2="11409" y2="90244"/>
                          <a14:foregroundMark x1="10962" y1="81707" x2="10962" y2="81707"/>
                          <a14:foregroundMark x1="2461" y1="15854" x2="2461" y2="15854"/>
                          <a14:foregroundMark x1="21700" y1="26829" x2="95749" y2="30488"/>
                        </a14:backgroundRemoval>
                      </a14:imgEffect>
                    </a14:imgLayer>
                  </a14:imgProps>
                </a:ext>
              </a:extLst>
            </a:blip>
            <a:stretch>
              <a:fillRect/>
            </a:stretch>
          </p:blipFill>
          <p:spPr>
            <a:xfrm>
              <a:off x="2599770" y="3603333"/>
              <a:ext cx="1164588" cy="218415"/>
            </a:xfrm>
            <a:prstGeom prst="rect">
              <a:avLst/>
            </a:prstGeom>
          </p:spPr>
        </p:pic>
        <p:pic>
          <p:nvPicPr>
            <p:cNvPr id="57" name="Picture 2" descr="ì¬ì§ ì¤ëªì´ ììµëë¤.">
              <a:extLst>
                <a:ext uri="{FF2B5EF4-FFF2-40B4-BE49-F238E27FC236}">
                  <a16:creationId xmlns:a16="http://schemas.microsoft.com/office/drawing/2014/main" id="{0B58F183-1E62-DF85-DBDA-DD40B81EA34F}"/>
                </a:ext>
              </a:extLst>
            </p:cNvPr>
            <p:cNvPicPr>
              <a:picLocks noChangeAspect="1" noChangeArrowheads="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l="38692" t="82289" r="38000" b="5844"/>
            <a:stretch/>
          </p:blipFill>
          <p:spPr bwMode="auto">
            <a:xfrm>
              <a:off x="995006" y="3640134"/>
              <a:ext cx="1251960" cy="144813"/>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5">
              <a:extLst>
                <a:ext uri="{FF2B5EF4-FFF2-40B4-BE49-F238E27FC236}">
                  <a16:creationId xmlns:a16="http://schemas.microsoft.com/office/drawing/2014/main" id="{31356CCF-85D1-30E4-344C-B51B4B9959F7}"/>
                </a:ext>
              </a:extLst>
            </p:cNvPr>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4226" y="4577973"/>
              <a:ext cx="377843" cy="2720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9" name="Picture 58">
              <a:extLst>
                <a:ext uri="{FF2B5EF4-FFF2-40B4-BE49-F238E27FC236}">
                  <a16:creationId xmlns:a16="http://schemas.microsoft.com/office/drawing/2014/main" id="{70B6F73D-F820-3F4F-B3B5-64B51FC90995}"/>
                </a:ext>
              </a:extLst>
            </p:cNvPr>
            <p:cNvPicPr>
              <a:picLocks noChangeAspect="1"/>
            </p:cNvPicPr>
            <p:nvPr/>
          </p:nvPicPr>
          <p:blipFill rotWithShape="1">
            <a:blip r:embed="rId14">
              <a:extLst>
                <a:ext uri="{28A0092B-C50C-407E-A947-70E740481C1C}">
                  <a14:useLocalDpi xmlns:a14="http://schemas.microsoft.com/office/drawing/2010/main" val="0"/>
                </a:ext>
              </a:extLst>
            </a:blip>
            <a:srcRect l="13074" t="23274" r="19784"/>
            <a:stretch/>
          </p:blipFill>
          <p:spPr>
            <a:xfrm>
              <a:off x="1901213" y="4594695"/>
              <a:ext cx="721118" cy="238612"/>
            </a:xfrm>
            <a:prstGeom prst="rect">
              <a:avLst/>
            </a:prstGeom>
          </p:spPr>
        </p:pic>
        <p:pic>
          <p:nvPicPr>
            <p:cNvPr id="67" name="Picture 2" descr="Year 2017 ending ceremony - INNO Capital Microfinance Co., Ltd">
              <a:extLst>
                <a:ext uri="{FF2B5EF4-FFF2-40B4-BE49-F238E27FC236}">
                  <a16:creationId xmlns:a16="http://schemas.microsoft.com/office/drawing/2014/main" id="{269339E5-A385-6FED-2BF4-B83E758C5D60}"/>
                </a:ext>
              </a:extLst>
            </p:cNvPr>
            <p:cNvPicPr>
              <a:picLocks noChangeAspect="1" noChangeArrowheads="1"/>
            </p:cNvPicPr>
            <p:nvPr/>
          </p:nvPicPr>
          <p:blipFill rotWithShape="1">
            <a:blip r:embed="rId15">
              <a:extLst>
                <a:ext uri="{BEBA8EAE-BF5A-486C-A8C5-ECC9F3942E4B}">
                  <a14:imgProps xmlns:a14="http://schemas.microsoft.com/office/drawing/2010/main">
                    <a14:imgLayer r:embed="rId16">
                      <a14:imgEffect>
                        <a14:backgroundRemoval t="25778" b="62667" l="1333" r="96000">
                          <a14:foregroundMark x1="54667" y1="45333" x2="54667" y2="45333"/>
                          <a14:foregroundMark x1="73778" y1="41778" x2="73778" y2="41778"/>
                          <a14:foregroundMark x1="73778" y1="40000" x2="73778" y2="40000"/>
                          <a14:foregroundMark x1="73778" y1="40000" x2="73778" y2="40000"/>
                          <a14:foregroundMark x1="73333" y1="28889" x2="73333" y2="28889"/>
                          <a14:foregroundMark x1="52000" y1="28000" x2="52000" y2="28000"/>
                          <a14:foregroundMark x1="24000" y1="40889" x2="24000" y2="40889"/>
                          <a14:foregroundMark x1="2667" y1="62222" x2="75111" y2="58667"/>
                          <a14:foregroundMark x1="75111" y1="58667" x2="96000" y2="59111"/>
                          <a14:foregroundMark x1="1333" y1="60444" x2="16889" y2="59111"/>
                          <a14:foregroundMark x1="69778" y1="60889" x2="93778" y2="62222"/>
                          <a14:foregroundMark x1="36889" y1="59556" x2="70222" y2="59556"/>
                          <a14:foregroundMark x1="73778" y1="40000" x2="73778" y2="40000"/>
                          <a14:foregroundMark x1="55556" y1="39111" x2="55556" y2="39111"/>
                          <a14:foregroundMark x1="25333" y1="33333" x2="25333" y2="33333"/>
                          <a14:foregroundMark x1="24889" y1="36000" x2="24889" y2="36000"/>
                          <a14:foregroundMark x1="24889" y1="36000" x2="24889" y2="36000"/>
                          <a14:foregroundMark x1="24889" y1="36000" x2="24889" y2="36000"/>
                        </a14:backgroundRemoval>
                      </a14:imgEffect>
                    </a14:imgLayer>
                  </a14:imgProps>
                </a:ext>
                <a:ext uri="{28A0092B-C50C-407E-A947-70E740481C1C}">
                  <a14:useLocalDpi xmlns:a14="http://schemas.microsoft.com/office/drawing/2010/main" val="0"/>
                </a:ext>
              </a:extLst>
            </a:blip>
            <a:srcRect t="21333" b="32444"/>
            <a:stretch/>
          </p:blipFill>
          <p:spPr bwMode="auto">
            <a:xfrm>
              <a:off x="3069216" y="4551620"/>
              <a:ext cx="687244" cy="324762"/>
            </a:xfrm>
            <a:prstGeom prst="rect">
              <a:avLst/>
            </a:prstGeom>
            <a:noFill/>
            <a:extLst>
              <a:ext uri="{909E8E84-426E-40DD-AFC4-6F175D3DCCD1}">
                <a14:hiddenFill xmlns:a14="http://schemas.microsoft.com/office/drawing/2010/main">
                  <a:solidFill>
                    <a:srgbClr val="FFFFFF"/>
                  </a:solidFill>
                </a14:hiddenFill>
              </a:ext>
            </a:extLst>
          </p:spPr>
        </p:pic>
        <p:pic>
          <p:nvPicPr>
            <p:cNvPr id="90" name="Picture 89">
              <a:extLst>
                <a:ext uri="{FF2B5EF4-FFF2-40B4-BE49-F238E27FC236}">
                  <a16:creationId xmlns:a16="http://schemas.microsoft.com/office/drawing/2014/main" id="{5CC2BE8D-70E7-2160-EA4F-D672602150E4}"/>
                </a:ext>
              </a:extLst>
            </p:cNvPr>
            <p:cNvPicPr>
              <a:picLocks noChangeAspect="1"/>
            </p:cNvPicPr>
            <p:nvPr/>
          </p:nvPicPr>
          <p:blipFill>
            <a:blip r:embed="rId17">
              <a:extLst>
                <a:ext uri="{BEBA8EAE-BF5A-486C-A8C5-ECC9F3942E4B}">
                  <a14:imgProps xmlns:a14="http://schemas.microsoft.com/office/drawing/2010/main">
                    <a14:imgLayer r:embed="rId18">
                      <a14:imgEffect>
                        <a14:backgroundRemoval t="9848" b="93939" l="7330" r="89791">
                          <a14:foregroundMark x1="33508" y1="9848" x2="33508" y2="9848"/>
                          <a14:foregroundMark x1="13089" y1="85227" x2="13089" y2="85227"/>
                          <a14:foregroundMark x1="7330" y1="93939" x2="7330" y2="93939"/>
                          <a14:foregroundMark x1="20942" y1="91288" x2="20942" y2="91288"/>
                          <a14:foregroundMark x1="20419" y1="87121" x2="20419" y2="87121"/>
                          <a14:foregroundMark x1="25654" y1="88636" x2="25654" y2="88636"/>
                          <a14:foregroundMark x1="34555" y1="89773" x2="34555" y2="89773"/>
                          <a14:foregroundMark x1="38220" y1="89773" x2="38220" y2="89773"/>
                          <a14:foregroundMark x1="12042" y1="88636" x2="11518" y2="85227"/>
                          <a14:foregroundMark x1="13089" y1="89773" x2="80628" y2="89773"/>
                          <a14:foregroundMark x1="20419" y1="82955" x2="86649" y2="86364"/>
                        </a14:backgroundRemoval>
                      </a14:imgEffect>
                    </a14:imgLayer>
                  </a14:imgProps>
                </a:ext>
              </a:extLst>
            </a:blip>
            <a:stretch>
              <a:fillRect/>
            </a:stretch>
          </p:blipFill>
          <p:spPr>
            <a:xfrm>
              <a:off x="3393162" y="2537636"/>
              <a:ext cx="532297" cy="373524"/>
            </a:xfrm>
            <a:prstGeom prst="rect">
              <a:avLst/>
            </a:prstGeom>
          </p:spPr>
        </p:pic>
        <p:grpSp>
          <p:nvGrpSpPr>
            <p:cNvPr id="93" name="Group 92">
              <a:extLst>
                <a:ext uri="{FF2B5EF4-FFF2-40B4-BE49-F238E27FC236}">
                  <a16:creationId xmlns:a16="http://schemas.microsoft.com/office/drawing/2014/main" id="{5EA6BCBC-A89C-CF24-3106-560B69F8956D}"/>
                </a:ext>
              </a:extLst>
            </p:cNvPr>
            <p:cNvGrpSpPr/>
            <p:nvPr/>
          </p:nvGrpSpPr>
          <p:grpSpPr>
            <a:xfrm>
              <a:off x="3028912" y="5435389"/>
              <a:ext cx="684076" cy="285781"/>
              <a:chOff x="2708521" y="4945774"/>
              <a:chExt cx="684076" cy="285781"/>
            </a:xfrm>
          </p:grpSpPr>
          <p:pic>
            <p:nvPicPr>
              <p:cNvPr id="75" name="Picture 74">
                <a:extLst>
                  <a:ext uri="{FF2B5EF4-FFF2-40B4-BE49-F238E27FC236}">
                    <a16:creationId xmlns:a16="http://schemas.microsoft.com/office/drawing/2014/main" id="{B27D224B-1D58-F4FD-69C7-200501961A4E}"/>
                  </a:ext>
                </a:extLst>
              </p:cNvPr>
              <p:cNvPicPr>
                <a:picLocks noChangeAspect="1"/>
              </p:cNvPicPr>
              <p:nvPr/>
            </p:nvPicPr>
            <p:blipFill>
              <a:blip r:embed="rId19"/>
              <a:stretch>
                <a:fillRect/>
              </a:stretch>
            </p:blipFill>
            <p:spPr>
              <a:xfrm>
                <a:off x="2754075" y="4945774"/>
                <a:ext cx="600382" cy="153889"/>
              </a:xfrm>
              <a:prstGeom prst="rect">
                <a:avLst/>
              </a:prstGeom>
            </p:spPr>
          </p:pic>
          <p:sp>
            <p:nvSpPr>
              <p:cNvPr id="91" name="TextBox 90">
                <a:extLst>
                  <a:ext uri="{FF2B5EF4-FFF2-40B4-BE49-F238E27FC236}">
                    <a16:creationId xmlns:a16="http://schemas.microsoft.com/office/drawing/2014/main" id="{D6617D2A-BA57-BECD-C01E-2067BBFFB68D}"/>
                  </a:ext>
                </a:extLst>
              </p:cNvPr>
              <p:cNvSpPr txBox="1"/>
              <p:nvPr/>
            </p:nvSpPr>
            <p:spPr>
              <a:xfrm>
                <a:off x="2708521" y="5087867"/>
                <a:ext cx="684076" cy="143688"/>
              </a:xfrm>
              <a:prstGeom prst="rect">
                <a:avLst/>
              </a:prstGeom>
              <a:noFill/>
            </p:spPr>
            <p:txBody>
              <a:bodyPr wrap="none" rtlCol="0">
                <a:spAutoFit/>
              </a:bodyPr>
              <a:lstStyle/>
              <a:p>
                <a:r>
                  <a:rPr lang="en-MM" sz="500" dirty="0"/>
                  <a:t>Crypto Coin &amp; Wallet </a:t>
                </a:r>
              </a:p>
            </p:txBody>
          </p:sp>
        </p:grpSp>
        <p:sp>
          <p:nvSpPr>
            <p:cNvPr id="71" name="TextBox 70">
              <a:extLst>
                <a:ext uri="{FF2B5EF4-FFF2-40B4-BE49-F238E27FC236}">
                  <a16:creationId xmlns:a16="http://schemas.microsoft.com/office/drawing/2014/main" id="{511F3AE1-0780-1145-A4A0-7748DF807E6E}"/>
                </a:ext>
              </a:extLst>
            </p:cNvPr>
            <p:cNvSpPr txBox="1"/>
            <p:nvPr/>
          </p:nvSpPr>
          <p:spPr>
            <a:xfrm>
              <a:off x="745063" y="1655786"/>
              <a:ext cx="1560348" cy="287376"/>
            </a:xfrm>
            <a:prstGeom prst="rect">
              <a:avLst/>
            </a:prstGeom>
            <a:solidFill>
              <a:schemeClr val="bg1">
                <a:lumMod val="50000"/>
                <a:alpha val="51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MM" sz="1600" b="1" i="0" strike="noStrike" kern="1200" cap="none" spc="0" normalizeH="0" baseline="0" noProof="0" dirty="0">
                  <a:ln>
                    <a:noFill/>
                  </a:ln>
                  <a:solidFill>
                    <a:schemeClr val="bg1"/>
                  </a:solidFill>
                  <a:effectLst/>
                  <a:uLnTx/>
                  <a:uFillTx/>
                  <a:latin typeface="Century Gothic" panose="020B0502020202020204" pitchFamily="34" charset="0"/>
                </a:rPr>
                <a:t>Finance </a:t>
              </a:r>
            </a:p>
          </p:txBody>
        </p:sp>
        <p:pic>
          <p:nvPicPr>
            <p:cNvPr id="7172" name="Picture 4" descr="Industrial Bank of Korea (IBK) logo in transparent PNG and vectorized SVG  formats">
              <a:extLst>
                <a:ext uri="{FF2B5EF4-FFF2-40B4-BE49-F238E27FC236}">
                  <a16:creationId xmlns:a16="http://schemas.microsoft.com/office/drawing/2014/main" id="{A99F616C-3CD1-960C-9C4F-2B31F10FC422}"/>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70364" y="5390964"/>
              <a:ext cx="264454" cy="256325"/>
            </a:xfrm>
            <a:prstGeom prst="rect">
              <a:avLst/>
            </a:prstGeom>
            <a:noFill/>
            <a:extLst>
              <a:ext uri="{909E8E84-426E-40DD-AFC4-6F175D3DCCD1}">
                <a14:hiddenFill xmlns:a14="http://schemas.microsoft.com/office/drawing/2010/main">
                  <a:solidFill>
                    <a:srgbClr val="FFFFFF"/>
                  </a:solidFill>
                </a14:hiddenFill>
              </a:ext>
            </a:extLst>
          </p:spPr>
        </p:pic>
        <p:sp>
          <p:nvSpPr>
            <p:cNvPr id="101" name="TextBox 100">
              <a:extLst>
                <a:ext uri="{FF2B5EF4-FFF2-40B4-BE49-F238E27FC236}">
                  <a16:creationId xmlns:a16="http://schemas.microsoft.com/office/drawing/2014/main" id="{F942AC94-1BC5-D138-1AAC-81F2B18D0091}"/>
                </a:ext>
              </a:extLst>
            </p:cNvPr>
            <p:cNvSpPr txBox="1"/>
            <p:nvPr/>
          </p:nvSpPr>
          <p:spPr>
            <a:xfrm>
              <a:off x="1179695" y="5405233"/>
              <a:ext cx="1391728"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strike="noStrike" kern="1200" cap="none" spc="0" normalizeH="0" baseline="0" noProof="0" dirty="0">
                  <a:ln>
                    <a:noFill/>
                  </a:ln>
                  <a:solidFill>
                    <a:srgbClr val="0070C0"/>
                  </a:solidFill>
                  <a:effectLst/>
                  <a:uLnTx/>
                  <a:uFillTx/>
                  <a:latin typeface="Aptos" panose="020B0004020202020204" pitchFamily="34" charset="0"/>
                  <a:cs typeface="Al Bayan Plain" pitchFamily="2" charset="-78"/>
                </a:rPr>
                <a:t>IBK Capital Myanmar</a:t>
              </a:r>
              <a:endParaRPr kumimoji="0" lang="en-MM" sz="1000" strike="noStrike" kern="1200" cap="none" spc="0" normalizeH="0" baseline="0" noProof="0" dirty="0">
                <a:ln>
                  <a:noFill/>
                </a:ln>
                <a:solidFill>
                  <a:srgbClr val="0070C0"/>
                </a:solidFill>
                <a:effectLst/>
                <a:uLnTx/>
                <a:uFillTx/>
                <a:latin typeface="Aptos" panose="020B0004020202020204" pitchFamily="34" charset="0"/>
                <a:cs typeface="Al Bayan Plain" pitchFamily="2" charset="-78"/>
              </a:endParaRPr>
            </a:p>
          </p:txBody>
        </p:sp>
      </p:grpSp>
      <p:grpSp>
        <p:nvGrpSpPr>
          <p:cNvPr id="11" name="Group 10">
            <a:extLst>
              <a:ext uri="{FF2B5EF4-FFF2-40B4-BE49-F238E27FC236}">
                <a16:creationId xmlns:a16="http://schemas.microsoft.com/office/drawing/2014/main" id="{37838258-8CC8-D429-18F6-F49E98B8E48E}"/>
              </a:ext>
            </a:extLst>
          </p:cNvPr>
          <p:cNvGrpSpPr/>
          <p:nvPr/>
        </p:nvGrpSpPr>
        <p:grpSpPr>
          <a:xfrm>
            <a:off x="5239186" y="1122155"/>
            <a:ext cx="4717299" cy="5351315"/>
            <a:chOff x="4684789" y="1655786"/>
            <a:chExt cx="3779287" cy="4500384"/>
          </a:xfrm>
        </p:grpSpPr>
        <p:sp>
          <p:nvSpPr>
            <p:cNvPr id="68" name="Rectangle: Rounded Corners 9">
              <a:extLst>
                <a:ext uri="{FF2B5EF4-FFF2-40B4-BE49-F238E27FC236}">
                  <a16:creationId xmlns:a16="http://schemas.microsoft.com/office/drawing/2014/main" id="{D84A870D-3C9D-DBC9-D450-2F7FDE7AB4DE}"/>
                </a:ext>
              </a:extLst>
            </p:cNvPr>
            <p:cNvSpPr/>
            <p:nvPr/>
          </p:nvSpPr>
          <p:spPr>
            <a:xfrm>
              <a:off x="4684789" y="2185625"/>
              <a:ext cx="3779287" cy="3970545"/>
            </a:xfrm>
            <a:prstGeom prst="roundRect">
              <a:avLst>
                <a:gd name="adj" fmla="val 5688"/>
              </a:avLst>
            </a:prstGeom>
            <a:solidFill>
              <a:schemeClr val="bg1">
                <a:alpha val="85115"/>
              </a:schemeClr>
            </a:solidFill>
            <a:ln w="31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700" b="0" i="0" u="none" strike="noStrike" kern="1200" cap="none" spc="0" normalizeH="0" baseline="0" noProof="0" dirty="0">
                <a:ln>
                  <a:noFill/>
                </a:ln>
                <a:solidFill>
                  <a:sysClr val="windowText" lastClr="000000"/>
                </a:solidFill>
                <a:effectLst/>
                <a:uLnTx/>
                <a:uFillTx/>
                <a:latin typeface="Arial"/>
                <a:ea typeface="+mn-ea"/>
                <a:cs typeface="+mn-cs"/>
              </a:endParaRPr>
            </a:p>
          </p:txBody>
        </p:sp>
        <p:pic>
          <p:nvPicPr>
            <p:cNvPr id="44" name="Picture 43">
              <a:extLst>
                <a:ext uri="{FF2B5EF4-FFF2-40B4-BE49-F238E27FC236}">
                  <a16:creationId xmlns:a16="http://schemas.microsoft.com/office/drawing/2014/main" id="{4B343F4A-D4A9-C53B-85AF-9FC866ABD263}"/>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6212169" y="4536476"/>
              <a:ext cx="790193" cy="355051"/>
            </a:xfrm>
            <a:prstGeom prst="rect">
              <a:avLst/>
            </a:prstGeom>
          </p:spPr>
        </p:pic>
        <p:pic>
          <p:nvPicPr>
            <p:cNvPr id="49" name="Picture 48">
              <a:extLst>
                <a:ext uri="{FF2B5EF4-FFF2-40B4-BE49-F238E27FC236}">
                  <a16:creationId xmlns:a16="http://schemas.microsoft.com/office/drawing/2014/main" id="{12C3EB22-9DA5-9399-630C-60A5A2B7E63B}"/>
                </a:ext>
              </a:extLst>
            </p:cNvPr>
            <p:cNvPicPr>
              <a:picLocks noChangeAspect="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91978" y="2531202"/>
              <a:ext cx="377943" cy="386393"/>
            </a:xfrm>
            <a:prstGeom prst="rect">
              <a:avLst/>
            </a:prstGeom>
          </p:spPr>
        </p:pic>
        <p:pic>
          <p:nvPicPr>
            <p:cNvPr id="54" name="Graphic 53">
              <a:extLst>
                <a:ext uri="{FF2B5EF4-FFF2-40B4-BE49-F238E27FC236}">
                  <a16:creationId xmlns:a16="http://schemas.microsoft.com/office/drawing/2014/main" id="{D4005151-C4B6-7C77-93A4-CC5FB0695EC8}"/>
                </a:ext>
              </a:extLst>
            </p:cNvPr>
            <p:cNvPicPr>
              <a:picLocks noChangeAspect="1"/>
            </p:cNvPicPr>
            <p:nvPr/>
          </p:nvPicPr>
          <p:blipFill>
            <a:blip r:embed="rId23" cstate="print">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7482469" y="2597896"/>
              <a:ext cx="642190" cy="253005"/>
            </a:xfrm>
            <a:prstGeom prst="rect">
              <a:avLst/>
            </a:prstGeom>
          </p:spPr>
        </p:pic>
        <p:pic>
          <p:nvPicPr>
            <p:cNvPr id="61" name="Picture 2" descr="Image result for KOICA">
              <a:extLst>
                <a:ext uri="{FF2B5EF4-FFF2-40B4-BE49-F238E27FC236}">
                  <a16:creationId xmlns:a16="http://schemas.microsoft.com/office/drawing/2014/main" id="{C1C206DD-FC37-6D0E-8DBA-63A0F85DE575}"/>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6373788" y="3572188"/>
              <a:ext cx="570923" cy="280705"/>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61">
              <a:extLst>
                <a:ext uri="{FF2B5EF4-FFF2-40B4-BE49-F238E27FC236}">
                  <a16:creationId xmlns:a16="http://schemas.microsoft.com/office/drawing/2014/main" id="{AF498F2A-7C3B-F81A-C3A6-CF3A85142B89}"/>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7458450" y="4543806"/>
              <a:ext cx="790193" cy="340391"/>
            </a:xfrm>
            <a:prstGeom prst="rect">
              <a:avLst/>
            </a:prstGeom>
          </p:spPr>
        </p:pic>
        <p:pic>
          <p:nvPicPr>
            <p:cNvPr id="63" name="Picture 4" descr="Image result for CSO Myanmar Logo">
              <a:extLst>
                <a:ext uri="{FF2B5EF4-FFF2-40B4-BE49-F238E27FC236}">
                  <a16:creationId xmlns:a16="http://schemas.microsoft.com/office/drawing/2014/main" id="{7F52AC06-2F24-2877-B044-7D55EBE2BD09}"/>
                </a:ext>
              </a:extLst>
            </p:cNvPr>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7514368" y="3522257"/>
              <a:ext cx="505325" cy="380566"/>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2" descr="https://upload.wikimedia.org/wikipedia/en/thumb/2/2c/Sanofi.svg/966px-Sanofi.svg.png">
              <a:extLst>
                <a:ext uri="{FF2B5EF4-FFF2-40B4-BE49-F238E27FC236}">
                  <a16:creationId xmlns:a16="http://schemas.microsoft.com/office/drawing/2014/main" id="{FB31B76B-A61F-8FDE-0B52-35BFDE412B23}"/>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5045944" y="3522257"/>
              <a:ext cx="468211" cy="380566"/>
            </a:xfrm>
            <a:prstGeom prst="rect">
              <a:avLst/>
            </a:prstGeom>
            <a:noFill/>
            <a:extLst>
              <a:ext uri="{909E8E84-426E-40DD-AFC4-6F175D3DCCD1}">
                <a14:hiddenFill xmlns:a14="http://schemas.microsoft.com/office/drawing/2010/main">
                  <a:solidFill>
                    <a:srgbClr val="FFFFFF"/>
                  </a:solidFill>
                </a14:hiddenFill>
              </a:ext>
            </a:extLst>
          </p:spPr>
        </p:pic>
        <p:sp>
          <p:nvSpPr>
            <p:cNvPr id="74" name="TextBox 73">
              <a:extLst>
                <a:ext uri="{FF2B5EF4-FFF2-40B4-BE49-F238E27FC236}">
                  <a16:creationId xmlns:a16="http://schemas.microsoft.com/office/drawing/2014/main" id="{17028660-A0AC-5A01-BAFE-57D45119F2B4}"/>
                </a:ext>
              </a:extLst>
            </p:cNvPr>
            <p:cNvSpPr txBox="1"/>
            <p:nvPr/>
          </p:nvSpPr>
          <p:spPr>
            <a:xfrm>
              <a:off x="4894958" y="1655786"/>
              <a:ext cx="1674338" cy="284719"/>
            </a:xfrm>
            <a:prstGeom prst="rect">
              <a:avLst/>
            </a:prstGeom>
            <a:solidFill>
              <a:schemeClr val="bg1">
                <a:lumMod val="50000"/>
                <a:alpha val="51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MM" sz="1600" b="1" i="0" strike="noStrike" kern="1200" cap="none" spc="0" normalizeH="0" baseline="0" noProof="0" dirty="0">
                  <a:ln>
                    <a:noFill/>
                  </a:ln>
                  <a:solidFill>
                    <a:schemeClr val="bg1"/>
                  </a:solidFill>
                  <a:effectLst/>
                  <a:uLnTx/>
                  <a:uFillTx/>
                  <a:latin typeface="Century Gothic" panose="020B0502020202020204" pitchFamily="34" charset="0"/>
                </a:rPr>
                <a:t>Non Finance </a:t>
              </a:r>
            </a:p>
          </p:txBody>
        </p:sp>
        <p:pic>
          <p:nvPicPr>
            <p:cNvPr id="8200" name="Picture 8" descr="LH한국토지주택공사 로고 png, ai 파일 : 네이버 블로그">
              <a:extLst>
                <a:ext uri="{FF2B5EF4-FFF2-40B4-BE49-F238E27FC236}">
                  <a16:creationId xmlns:a16="http://schemas.microsoft.com/office/drawing/2014/main" id="{3C6B3384-6D25-F592-2A17-66C48DD51870}"/>
                </a:ext>
              </a:extLst>
            </p:cNvPr>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5045918" y="4583562"/>
              <a:ext cx="695677" cy="260879"/>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B73C88C3-D8FE-32E5-69C2-BB0ED69D23A6}"/>
                </a:ext>
              </a:extLst>
            </p:cNvPr>
            <p:cNvGrpSpPr/>
            <p:nvPr/>
          </p:nvGrpSpPr>
          <p:grpSpPr>
            <a:xfrm>
              <a:off x="5033431" y="2626625"/>
              <a:ext cx="670376" cy="249335"/>
              <a:chOff x="5033431" y="2655713"/>
              <a:chExt cx="670376" cy="249335"/>
            </a:xfrm>
          </p:grpSpPr>
          <p:pic>
            <p:nvPicPr>
              <p:cNvPr id="8194" name="Picture 2">
                <a:extLst>
                  <a:ext uri="{FF2B5EF4-FFF2-40B4-BE49-F238E27FC236}">
                    <a16:creationId xmlns:a16="http://schemas.microsoft.com/office/drawing/2014/main" id="{24BF6125-9CBA-A936-7DA5-D2347DAE473B}"/>
                  </a:ext>
                </a:extLst>
              </p:cNvPr>
              <p:cNvPicPr>
                <a:picLocks noChangeAspect="1" noChangeArrowheads="1"/>
              </p:cNvPicPr>
              <p:nvPr/>
            </p:nvPicPr>
            <p:blipFill>
              <a:blip r:embed="rId30">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5038882" y="2655713"/>
                <a:ext cx="652643" cy="9993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7BABFD2-E092-6E21-6E82-71E7F11EF2BE}"/>
                  </a:ext>
                </a:extLst>
              </p:cNvPr>
              <p:cNvSpPr txBox="1"/>
              <p:nvPr/>
            </p:nvSpPr>
            <p:spPr>
              <a:xfrm>
                <a:off x="5033431" y="2735771"/>
                <a:ext cx="670376" cy="1692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500" dirty="0">
                    <a:latin typeface="Aptos" panose="020B0004020202020204" pitchFamily="34" charset="0"/>
                    <a:cs typeface="Al Bayan Plain" pitchFamily="2" charset="-78"/>
                  </a:rPr>
                  <a:t>SERVICE CENTER</a:t>
                </a:r>
                <a:endParaRPr kumimoji="0" lang="en-MM" sz="500" strike="noStrike" kern="1200" cap="none" spc="0" normalizeH="0" baseline="0" noProof="0" dirty="0">
                  <a:ln>
                    <a:noFill/>
                  </a:ln>
                  <a:effectLst/>
                  <a:uLnTx/>
                  <a:uFillTx/>
                  <a:latin typeface="Aptos" panose="020B0004020202020204" pitchFamily="34" charset="0"/>
                  <a:cs typeface="Al Bayan Plain" pitchFamily="2" charset="-78"/>
                </a:endParaRPr>
              </a:p>
            </p:txBody>
          </p:sp>
        </p:grpSp>
      </p:grpSp>
    </p:spTree>
    <p:extLst>
      <p:ext uri="{BB962C8B-B14F-4D97-AF65-F5344CB8AC3E}">
        <p14:creationId xmlns:p14="http://schemas.microsoft.com/office/powerpoint/2010/main" val="2978597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16BFA8-639C-3192-DB73-1C1ACA4BC2AB}"/>
              </a:ext>
            </a:extLst>
          </p:cNvPr>
          <p:cNvPicPr>
            <a:picLocks noChangeAspect="1"/>
          </p:cNvPicPr>
          <p:nvPr/>
        </p:nvPicPr>
        <p:blipFill>
          <a:blip r:embed="rId3"/>
          <a:stretch>
            <a:fillRect/>
          </a:stretch>
        </p:blipFill>
        <p:spPr>
          <a:xfrm>
            <a:off x="4863548" y="0"/>
            <a:ext cx="7328452" cy="6871290"/>
          </a:xfrm>
          <a:prstGeom prst="rect">
            <a:avLst/>
          </a:prstGeom>
        </p:spPr>
      </p:pic>
      <p:sp>
        <p:nvSpPr>
          <p:cNvPr id="3" name="Rectangle 2">
            <a:extLst>
              <a:ext uri="{FF2B5EF4-FFF2-40B4-BE49-F238E27FC236}">
                <a16:creationId xmlns:a16="http://schemas.microsoft.com/office/drawing/2014/main" id="{BA573E95-7F22-1DD9-5BE3-601F27950FA7}"/>
              </a:ext>
            </a:extLst>
          </p:cNvPr>
          <p:cNvSpPr/>
          <p:nvPr/>
        </p:nvSpPr>
        <p:spPr>
          <a:xfrm>
            <a:off x="225285" y="717193"/>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dirty="0"/>
          </a:p>
        </p:txBody>
      </p:sp>
      <p:sp>
        <p:nvSpPr>
          <p:cNvPr id="5" name="TextBox 4">
            <a:extLst>
              <a:ext uri="{FF2B5EF4-FFF2-40B4-BE49-F238E27FC236}">
                <a16:creationId xmlns:a16="http://schemas.microsoft.com/office/drawing/2014/main" id="{FDD8AE4E-0324-17DD-3CD0-2678FF27EFBE}"/>
              </a:ext>
            </a:extLst>
          </p:cNvPr>
          <p:cNvSpPr txBox="1"/>
          <p:nvPr/>
        </p:nvSpPr>
        <p:spPr>
          <a:xfrm>
            <a:off x="595341" y="160470"/>
            <a:ext cx="4547889" cy="461665"/>
          </a:xfrm>
          <a:prstGeom prst="rect">
            <a:avLst/>
          </a:prstGeom>
          <a:noFill/>
        </p:spPr>
        <p:txBody>
          <a:bodyPr wrap="square">
            <a:spAutoFit/>
          </a:bodyPr>
          <a:lstStyle/>
          <a:p>
            <a:r>
              <a:rPr lang="en-US" altLang="ko-KR" sz="2400" b="1" dirty="0">
                <a:solidFill>
                  <a:schemeClr val="bg1">
                    <a:lumMod val="50000"/>
                  </a:schemeClr>
                </a:solidFill>
                <a:latin typeface="Century Gothic" panose="020B0502020202020204" pitchFamily="34" charset="0"/>
                <a:cs typeface="Arial" panose="020B0604020202020204" pitchFamily="34" charset="0"/>
              </a:rPr>
              <a:t>Reference</a:t>
            </a:r>
            <a:endParaRPr lang="en-US" altLang="ko-KR" sz="2400" b="1" dirty="0">
              <a:solidFill>
                <a:srgbClr val="00B0F0"/>
              </a:solidFill>
              <a:latin typeface="Century Gothic" panose="020B0502020202020204" pitchFamily="34" charset="0"/>
              <a:cs typeface="Arial" panose="020B0604020202020204" pitchFamily="34" charset="0"/>
            </a:endParaRPr>
          </a:p>
        </p:txBody>
      </p:sp>
      <p:pic>
        <p:nvPicPr>
          <p:cNvPr id="83" name="Picture 2" descr="KBZMS General Insurance - Home | Facebook">
            <a:extLst>
              <a:ext uri="{FF2B5EF4-FFF2-40B4-BE49-F238E27FC236}">
                <a16:creationId xmlns:a16="http://schemas.microsoft.com/office/drawing/2014/main" id="{1FB53BF3-9E6A-5D7C-5354-D3A9D11C824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032" r="7952" b="17443"/>
          <a:stretch/>
        </p:blipFill>
        <p:spPr bwMode="auto">
          <a:xfrm>
            <a:off x="477236" y="2419538"/>
            <a:ext cx="823577" cy="608315"/>
          </a:xfrm>
          <a:prstGeom prst="rect">
            <a:avLst/>
          </a:prstGeom>
          <a:noFill/>
          <a:extLst>
            <a:ext uri="{909E8E84-426E-40DD-AFC4-6F175D3DCCD1}">
              <a14:hiddenFill xmlns:a14="http://schemas.microsoft.com/office/drawing/2010/main">
                <a:solidFill>
                  <a:srgbClr val="FFFFFF"/>
                </a:solidFill>
              </a14:hiddenFill>
            </a:ext>
          </a:extLst>
        </p:spPr>
      </p:pic>
      <p:pic>
        <p:nvPicPr>
          <p:cNvPr id="104" name="Picture 103">
            <a:extLst>
              <a:ext uri="{FF2B5EF4-FFF2-40B4-BE49-F238E27FC236}">
                <a16:creationId xmlns:a16="http://schemas.microsoft.com/office/drawing/2014/main" id="{0449BEB3-B842-8EB3-F643-42815E66D729}"/>
              </a:ext>
            </a:extLst>
          </p:cNvPr>
          <p:cNvPicPr>
            <a:picLocks noChangeAspect="1"/>
          </p:cNvPicPr>
          <p:nvPr/>
        </p:nvPicPr>
        <p:blipFill>
          <a:blip r:embed="rId5"/>
          <a:stretch>
            <a:fillRect/>
          </a:stretch>
        </p:blipFill>
        <p:spPr>
          <a:xfrm>
            <a:off x="6365567" y="2500623"/>
            <a:ext cx="762886" cy="527230"/>
          </a:xfrm>
          <a:prstGeom prst="rect">
            <a:avLst/>
          </a:prstGeom>
        </p:spPr>
      </p:pic>
      <p:pic>
        <p:nvPicPr>
          <p:cNvPr id="6" name="Picture 5">
            <a:extLst>
              <a:ext uri="{FF2B5EF4-FFF2-40B4-BE49-F238E27FC236}">
                <a16:creationId xmlns:a16="http://schemas.microsoft.com/office/drawing/2014/main" id="{62469CA0-185F-E2B8-F1B0-0A7717D373C5}"/>
              </a:ext>
            </a:extLst>
          </p:cNvPr>
          <p:cNvPicPr>
            <a:picLocks noChangeAspect="1"/>
          </p:cNvPicPr>
          <p:nvPr/>
        </p:nvPicPr>
        <p:blipFill>
          <a:blip r:embed="rId6"/>
          <a:stretch>
            <a:fillRect/>
          </a:stretch>
        </p:blipFill>
        <p:spPr>
          <a:xfrm>
            <a:off x="527626" y="1471731"/>
            <a:ext cx="2138482" cy="877930"/>
          </a:xfrm>
          <a:prstGeom prst="roundRect">
            <a:avLst/>
          </a:prstGeom>
        </p:spPr>
      </p:pic>
      <p:sp>
        <p:nvSpPr>
          <p:cNvPr id="7" name="TextBox 6">
            <a:extLst>
              <a:ext uri="{FF2B5EF4-FFF2-40B4-BE49-F238E27FC236}">
                <a16:creationId xmlns:a16="http://schemas.microsoft.com/office/drawing/2014/main" id="{38493AF1-DFDA-5C73-E842-D56FFFA94F1E}"/>
              </a:ext>
            </a:extLst>
          </p:cNvPr>
          <p:cNvSpPr txBox="1"/>
          <p:nvPr/>
        </p:nvSpPr>
        <p:spPr>
          <a:xfrm>
            <a:off x="2738182" y="1453259"/>
            <a:ext cx="7792697" cy="821892"/>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dirty="0"/>
              <a:t>Providing cutting-edge insurance business solution including Digital Front End, Claim Management, and Customer Care System  and we are proud of serving diverse requirements. With innovation by bluestone’s IT solutions, our clients improved customer’s and employee’s satisfaction. </a:t>
            </a:r>
            <a:endParaRPr lang="en-US" altLang="ko-KR" dirty="0"/>
          </a:p>
        </p:txBody>
      </p:sp>
      <p:sp>
        <p:nvSpPr>
          <p:cNvPr id="10" name="TextBox 9">
            <a:extLst>
              <a:ext uri="{FF2B5EF4-FFF2-40B4-BE49-F238E27FC236}">
                <a16:creationId xmlns:a16="http://schemas.microsoft.com/office/drawing/2014/main" id="{F7CC02C7-C6EF-A212-552C-5FC4B28F9649}"/>
              </a:ext>
            </a:extLst>
          </p:cNvPr>
          <p:cNvSpPr txBox="1"/>
          <p:nvPr/>
        </p:nvSpPr>
        <p:spPr>
          <a:xfrm>
            <a:off x="481020" y="3187221"/>
            <a:ext cx="5582056" cy="1583639"/>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b="1" dirty="0"/>
              <a:t>KBZ MS </a:t>
            </a:r>
            <a:r>
              <a:rPr lang="en-US" dirty="0"/>
              <a:t>: implementing comprehensive Digital Front End system, designed to support all sales channels, including Bancassurance, Sales Agents, and 3rd Party Insurance Distributors. This system, available on both web and mobile platforms, also includes a Customer Care Mobile App, seamlessly integrated with our Call Center and Service Center, ensuring a streamlined and responsive service experience.</a:t>
            </a:r>
            <a:endParaRPr lang="en-US" altLang="ko-KR" dirty="0"/>
          </a:p>
        </p:txBody>
      </p:sp>
      <p:sp>
        <p:nvSpPr>
          <p:cNvPr id="19" name="TextBox 18">
            <a:extLst>
              <a:ext uri="{FF2B5EF4-FFF2-40B4-BE49-F238E27FC236}">
                <a16:creationId xmlns:a16="http://schemas.microsoft.com/office/drawing/2014/main" id="{582535E4-A32E-7E68-DF91-EBB53C306E6E}"/>
              </a:ext>
            </a:extLst>
          </p:cNvPr>
          <p:cNvSpPr txBox="1"/>
          <p:nvPr/>
        </p:nvSpPr>
        <p:spPr>
          <a:xfrm>
            <a:off x="6318807" y="3160490"/>
            <a:ext cx="5392174" cy="1075807"/>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altLang="ko-KR" b="1" dirty="0"/>
              <a:t>Dai-Ichi</a:t>
            </a:r>
            <a:r>
              <a:rPr lang="en-US" altLang="ko-KR" dirty="0"/>
              <a:t> : Implementing Sales Channel System, encompassing Insurance Application, Proposal, and Lead and Campaign Management. This system supports offline quotation and pricing for urban areas, providing a comprehensive solution for effective sales processes.</a:t>
            </a:r>
          </a:p>
        </p:txBody>
      </p:sp>
      <p:sp>
        <p:nvSpPr>
          <p:cNvPr id="20" name="TextBox 19">
            <a:extLst>
              <a:ext uri="{FF2B5EF4-FFF2-40B4-BE49-F238E27FC236}">
                <a16:creationId xmlns:a16="http://schemas.microsoft.com/office/drawing/2014/main" id="{130E7B24-9453-BCB7-0ADB-F1AF60BC9B2E}"/>
              </a:ext>
            </a:extLst>
          </p:cNvPr>
          <p:cNvSpPr txBox="1"/>
          <p:nvPr/>
        </p:nvSpPr>
        <p:spPr>
          <a:xfrm>
            <a:off x="480337" y="1054965"/>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INSURANCE</a:t>
            </a:r>
          </a:p>
        </p:txBody>
      </p:sp>
      <p:pic>
        <p:nvPicPr>
          <p:cNvPr id="49" name="Picture 8" descr="Java Logo PNG Transparent (1) – Brands Logos">
            <a:extLst>
              <a:ext uri="{FF2B5EF4-FFF2-40B4-BE49-F238E27FC236}">
                <a16:creationId xmlns:a16="http://schemas.microsoft.com/office/drawing/2014/main" id="{A189172D-6E98-9E23-DD90-B9A4EB87DE9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7998" y="4882243"/>
            <a:ext cx="582645" cy="598363"/>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0" descr="Angular Logo PNG Transparent (1) – Brands Logos">
            <a:extLst>
              <a:ext uri="{FF2B5EF4-FFF2-40B4-BE49-F238E27FC236}">
                <a16:creationId xmlns:a16="http://schemas.microsoft.com/office/drawing/2014/main" id="{8C971828-2F84-17A2-0D45-4EB78C9EC8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09987" y="5132620"/>
            <a:ext cx="609756" cy="170249"/>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12">
            <a:extLst>
              <a:ext uri="{FF2B5EF4-FFF2-40B4-BE49-F238E27FC236}">
                <a16:creationId xmlns:a16="http://schemas.microsoft.com/office/drawing/2014/main" id="{F8F5EB9A-31F2-9706-ED97-1A5D578B14C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87178" y="5085251"/>
            <a:ext cx="728671" cy="192344"/>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14">
            <a:extLst>
              <a:ext uri="{FF2B5EF4-FFF2-40B4-BE49-F238E27FC236}">
                <a16:creationId xmlns:a16="http://schemas.microsoft.com/office/drawing/2014/main" id="{52FF8D9C-E9AF-8EB1-17CA-F80DECA8FC9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51013" y="5668939"/>
            <a:ext cx="339483" cy="348641"/>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16" descr="iOS Logo, symbol, meaning, history, PNG, brand">
            <a:extLst>
              <a:ext uri="{FF2B5EF4-FFF2-40B4-BE49-F238E27FC236}">
                <a16:creationId xmlns:a16="http://schemas.microsoft.com/office/drawing/2014/main" id="{29ABF08C-5657-EEDF-F3C6-66DC4B8D40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08981" y="5676713"/>
            <a:ext cx="478936" cy="276670"/>
          </a:xfrm>
          <a:prstGeom prst="rect">
            <a:avLst/>
          </a:prstGeom>
          <a:noFill/>
          <a:extLst>
            <a:ext uri="{909E8E84-426E-40DD-AFC4-6F175D3DCCD1}">
              <a14:hiddenFill xmlns:a14="http://schemas.microsoft.com/office/drawing/2010/main">
                <a:solidFill>
                  <a:srgbClr val="FFFFFF"/>
                </a:solidFill>
              </a14:hiddenFill>
            </a:ext>
          </a:extLst>
        </p:spPr>
      </p:pic>
      <p:grpSp>
        <p:nvGrpSpPr>
          <p:cNvPr id="148" name="Group 147">
            <a:extLst>
              <a:ext uri="{FF2B5EF4-FFF2-40B4-BE49-F238E27FC236}">
                <a16:creationId xmlns:a16="http://schemas.microsoft.com/office/drawing/2014/main" id="{98E2E605-DA51-AD45-1106-77E0E3C12919}"/>
              </a:ext>
            </a:extLst>
          </p:cNvPr>
          <p:cNvGrpSpPr/>
          <p:nvPr/>
        </p:nvGrpSpPr>
        <p:grpSpPr>
          <a:xfrm>
            <a:off x="542378" y="4970546"/>
            <a:ext cx="473207" cy="454729"/>
            <a:chOff x="528097" y="4955282"/>
            <a:chExt cx="353456" cy="333613"/>
          </a:xfrm>
        </p:grpSpPr>
        <p:pic>
          <p:nvPicPr>
            <p:cNvPr id="11" name="Picture 10">
              <a:extLst>
                <a:ext uri="{FF2B5EF4-FFF2-40B4-BE49-F238E27FC236}">
                  <a16:creationId xmlns:a16="http://schemas.microsoft.com/office/drawing/2014/main" id="{F1C1C37D-BC56-67D9-4038-FFAC78B3ECCA}"/>
                </a:ext>
              </a:extLst>
            </p:cNvPr>
            <p:cNvPicPr>
              <a:picLocks noChangeAspect="1"/>
            </p:cNvPicPr>
            <p:nvPr/>
          </p:nvPicPr>
          <p:blipFill>
            <a:blip r:embed="rId12"/>
            <a:stretch>
              <a:fillRect/>
            </a:stretch>
          </p:blipFill>
          <p:spPr>
            <a:xfrm>
              <a:off x="607012" y="4955282"/>
              <a:ext cx="197281" cy="180840"/>
            </a:xfrm>
            <a:prstGeom prst="rect">
              <a:avLst/>
            </a:prstGeom>
          </p:spPr>
        </p:pic>
        <p:sp>
          <p:nvSpPr>
            <p:cNvPr id="31" name="TextBox 30">
              <a:extLst>
                <a:ext uri="{FF2B5EF4-FFF2-40B4-BE49-F238E27FC236}">
                  <a16:creationId xmlns:a16="http://schemas.microsoft.com/office/drawing/2014/main" id="{A7229CC0-8763-DC3C-0921-341CAAF136F7}"/>
                </a:ext>
              </a:extLst>
            </p:cNvPr>
            <p:cNvSpPr txBox="1"/>
            <p:nvPr/>
          </p:nvSpPr>
          <p:spPr>
            <a:xfrm>
              <a:off x="528097" y="5119545"/>
              <a:ext cx="353456"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Sales</a:t>
              </a:r>
            </a:p>
          </p:txBody>
        </p:sp>
      </p:grpSp>
      <p:grpSp>
        <p:nvGrpSpPr>
          <p:cNvPr id="147" name="Group 146">
            <a:extLst>
              <a:ext uri="{FF2B5EF4-FFF2-40B4-BE49-F238E27FC236}">
                <a16:creationId xmlns:a16="http://schemas.microsoft.com/office/drawing/2014/main" id="{8A0CF4E3-A7E1-1816-80C1-AC8B28AF769F}"/>
              </a:ext>
            </a:extLst>
          </p:cNvPr>
          <p:cNvGrpSpPr/>
          <p:nvPr/>
        </p:nvGrpSpPr>
        <p:grpSpPr>
          <a:xfrm>
            <a:off x="1082624" y="4964311"/>
            <a:ext cx="723276" cy="460964"/>
            <a:chOff x="931627" y="4950708"/>
            <a:chExt cx="540242" cy="338187"/>
          </a:xfrm>
        </p:grpSpPr>
        <p:pic>
          <p:nvPicPr>
            <p:cNvPr id="12" name="Picture 11">
              <a:extLst>
                <a:ext uri="{FF2B5EF4-FFF2-40B4-BE49-F238E27FC236}">
                  <a16:creationId xmlns:a16="http://schemas.microsoft.com/office/drawing/2014/main" id="{C0CE84EB-D900-8CDA-D350-FADA3A9ED8C8}"/>
                </a:ext>
              </a:extLst>
            </p:cNvPr>
            <p:cNvPicPr>
              <a:picLocks noChangeAspect="1"/>
            </p:cNvPicPr>
            <p:nvPr/>
          </p:nvPicPr>
          <p:blipFill>
            <a:blip r:embed="rId13"/>
            <a:stretch>
              <a:fillRect/>
            </a:stretch>
          </p:blipFill>
          <p:spPr>
            <a:xfrm>
              <a:off x="1078881" y="4950708"/>
              <a:ext cx="217677" cy="180840"/>
            </a:xfrm>
            <a:prstGeom prst="rect">
              <a:avLst/>
            </a:prstGeom>
          </p:spPr>
        </p:pic>
        <p:sp>
          <p:nvSpPr>
            <p:cNvPr id="32" name="TextBox 31">
              <a:extLst>
                <a:ext uri="{FF2B5EF4-FFF2-40B4-BE49-F238E27FC236}">
                  <a16:creationId xmlns:a16="http://schemas.microsoft.com/office/drawing/2014/main" id="{F288904B-C0F7-F086-25A7-E7E0BE93DA52}"/>
                </a:ext>
              </a:extLst>
            </p:cNvPr>
            <p:cNvSpPr txBox="1"/>
            <p:nvPr/>
          </p:nvSpPr>
          <p:spPr>
            <a:xfrm>
              <a:off x="931627" y="5119545"/>
              <a:ext cx="54024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Marketing </a:t>
              </a:r>
            </a:p>
          </p:txBody>
        </p:sp>
      </p:grpSp>
      <p:grpSp>
        <p:nvGrpSpPr>
          <p:cNvPr id="149" name="Group 148">
            <a:extLst>
              <a:ext uri="{FF2B5EF4-FFF2-40B4-BE49-F238E27FC236}">
                <a16:creationId xmlns:a16="http://schemas.microsoft.com/office/drawing/2014/main" id="{3577DCFD-6686-C336-18C2-85100BD907B2}"/>
              </a:ext>
            </a:extLst>
          </p:cNvPr>
          <p:cNvGrpSpPr/>
          <p:nvPr/>
        </p:nvGrpSpPr>
        <p:grpSpPr>
          <a:xfrm>
            <a:off x="1714369" y="4913246"/>
            <a:ext cx="716863" cy="520026"/>
            <a:chOff x="1403501" y="4913244"/>
            <a:chExt cx="535452" cy="381518"/>
          </a:xfrm>
        </p:grpSpPr>
        <p:pic>
          <p:nvPicPr>
            <p:cNvPr id="13" name="Picture 12">
              <a:extLst>
                <a:ext uri="{FF2B5EF4-FFF2-40B4-BE49-F238E27FC236}">
                  <a16:creationId xmlns:a16="http://schemas.microsoft.com/office/drawing/2014/main" id="{89C6B405-159B-FD20-86F6-A6C2355947AC}"/>
                </a:ext>
              </a:extLst>
            </p:cNvPr>
            <p:cNvPicPr>
              <a:picLocks noChangeAspect="1"/>
            </p:cNvPicPr>
            <p:nvPr/>
          </p:nvPicPr>
          <p:blipFill>
            <a:blip r:embed="rId14"/>
            <a:stretch>
              <a:fillRect/>
            </a:stretch>
          </p:blipFill>
          <p:spPr>
            <a:xfrm>
              <a:off x="1541602" y="4913244"/>
              <a:ext cx="244654" cy="252610"/>
            </a:xfrm>
            <a:prstGeom prst="rect">
              <a:avLst/>
            </a:prstGeom>
          </p:spPr>
        </p:pic>
        <p:sp>
          <p:nvSpPr>
            <p:cNvPr id="33" name="TextBox 32">
              <a:extLst>
                <a:ext uri="{FF2B5EF4-FFF2-40B4-BE49-F238E27FC236}">
                  <a16:creationId xmlns:a16="http://schemas.microsoft.com/office/drawing/2014/main" id="{B8214342-8B5B-68DF-A33D-75061DEC5697}"/>
                </a:ext>
              </a:extLst>
            </p:cNvPr>
            <p:cNvSpPr txBox="1"/>
            <p:nvPr/>
          </p:nvSpPr>
          <p:spPr>
            <a:xfrm>
              <a:off x="1403501" y="5125412"/>
              <a:ext cx="53545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Customer </a:t>
              </a:r>
            </a:p>
          </p:txBody>
        </p:sp>
      </p:grpSp>
      <p:grpSp>
        <p:nvGrpSpPr>
          <p:cNvPr id="150" name="Group 149">
            <a:extLst>
              <a:ext uri="{FF2B5EF4-FFF2-40B4-BE49-F238E27FC236}">
                <a16:creationId xmlns:a16="http://schemas.microsoft.com/office/drawing/2014/main" id="{0C87AC6B-BC99-FA45-0EF3-39AF93F9F082}"/>
              </a:ext>
            </a:extLst>
          </p:cNvPr>
          <p:cNvGrpSpPr/>
          <p:nvPr/>
        </p:nvGrpSpPr>
        <p:grpSpPr>
          <a:xfrm>
            <a:off x="2361129" y="4945111"/>
            <a:ext cx="556563" cy="497699"/>
            <a:chOff x="1886591" y="4936622"/>
            <a:chExt cx="415718" cy="365138"/>
          </a:xfrm>
        </p:grpSpPr>
        <p:pic>
          <p:nvPicPr>
            <p:cNvPr id="35" name="Picture 34">
              <a:extLst>
                <a:ext uri="{FF2B5EF4-FFF2-40B4-BE49-F238E27FC236}">
                  <a16:creationId xmlns:a16="http://schemas.microsoft.com/office/drawing/2014/main" id="{F2184915-D9AE-AE3D-B980-2E1897AAED1B}"/>
                </a:ext>
              </a:extLst>
            </p:cNvPr>
            <p:cNvPicPr>
              <a:picLocks noChangeAspect="1"/>
            </p:cNvPicPr>
            <p:nvPr/>
          </p:nvPicPr>
          <p:blipFill>
            <a:blip r:embed="rId15"/>
            <a:stretch>
              <a:fillRect/>
            </a:stretch>
          </p:blipFill>
          <p:spPr>
            <a:xfrm>
              <a:off x="1975555" y="4936622"/>
              <a:ext cx="208350" cy="208350"/>
            </a:xfrm>
            <a:prstGeom prst="rect">
              <a:avLst/>
            </a:prstGeom>
          </p:spPr>
        </p:pic>
        <p:sp>
          <p:nvSpPr>
            <p:cNvPr id="36" name="TextBox 35">
              <a:extLst>
                <a:ext uri="{FF2B5EF4-FFF2-40B4-BE49-F238E27FC236}">
                  <a16:creationId xmlns:a16="http://schemas.microsoft.com/office/drawing/2014/main" id="{C5C253C5-9A9C-42EA-5ED6-46B18B9F316B}"/>
                </a:ext>
              </a:extLst>
            </p:cNvPr>
            <p:cNvSpPr txBox="1"/>
            <p:nvPr/>
          </p:nvSpPr>
          <p:spPr>
            <a:xfrm>
              <a:off x="1886591" y="5132410"/>
              <a:ext cx="415718"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Mobile </a:t>
              </a:r>
            </a:p>
          </p:txBody>
        </p:sp>
      </p:grpSp>
      <p:grpSp>
        <p:nvGrpSpPr>
          <p:cNvPr id="151" name="Group 150">
            <a:extLst>
              <a:ext uri="{FF2B5EF4-FFF2-40B4-BE49-F238E27FC236}">
                <a16:creationId xmlns:a16="http://schemas.microsoft.com/office/drawing/2014/main" id="{7370AB63-E046-B03C-FE59-24BE18DD7559}"/>
              </a:ext>
            </a:extLst>
          </p:cNvPr>
          <p:cNvGrpSpPr/>
          <p:nvPr/>
        </p:nvGrpSpPr>
        <p:grpSpPr>
          <a:xfrm>
            <a:off x="477236" y="5613312"/>
            <a:ext cx="550151" cy="489945"/>
            <a:chOff x="485941" y="5620239"/>
            <a:chExt cx="410929" cy="359449"/>
          </a:xfrm>
        </p:grpSpPr>
        <p:pic>
          <p:nvPicPr>
            <p:cNvPr id="37" name="Picture 36">
              <a:extLst>
                <a:ext uri="{FF2B5EF4-FFF2-40B4-BE49-F238E27FC236}">
                  <a16:creationId xmlns:a16="http://schemas.microsoft.com/office/drawing/2014/main" id="{61124B9E-F7A9-B98F-4ABB-804FA4FCAB35}"/>
                </a:ext>
              </a:extLst>
            </p:cNvPr>
            <p:cNvPicPr>
              <a:picLocks noChangeAspect="1"/>
            </p:cNvPicPr>
            <p:nvPr/>
          </p:nvPicPr>
          <p:blipFill>
            <a:blip r:embed="rId16"/>
            <a:stretch>
              <a:fillRect/>
            </a:stretch>
          </p:blipFill>
          <p:spPr>
            <a:xfrm>
              <a:off x="609054" y="5620239"/>
              <a:ext cx="197831" cy="197831"/>
            </a:xfrm>
            <a:prstGeom prst="rect">
              <a:avLst/>
            </a:prstGeom>
          </p:spPr>
        </p:pic>
        <p:sp>
          <p:nvSpPr>
            <p:cNvPr id="38" name="TextBox 37">
              <a:extLst>
                <a:ext uri="{FF2B5EF4-FFF2-40B4-BE49-F238E27FC236}">
                  <a16:creationId xmlns:a16="http://schemas.microsoft.com/office/drawing/2014/main" id="{C6C4B0B8-7F22-0992-9DEE-0727C5E01604}"/>
                </a:ext>
              </a:extLst>
            </p:cNvPr>
            <p:cNvSpPr txBox="1"/>
            <p:nvPr/>
          </p:nvSpPr>
          <p:spPr>
            <a:xfrm>
              <a:off x="485941" y="5810338"/>
              <a:ext cx="410929"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Activity</a:t>
              </a:r>
            </a:p>
          </p:txBody>
        </p:sp>
      </p:grpSp>
      <p:grpSp>
        <p:nvGrpSpPr>
          <p:cNvPr id="152" name="Group 151">
            <a:extLst>
              <a:ext uri="{FF2B5EF4-FFF2-40B4-BE49-F238E27FC236}">
                <a16:creationId xmlns:a16="http://schemas.microsoft.com/office/drawing/2014/main" id="{B64AF605-5073-6B45-BB4D-2F1F187C9E32}"/>
              </a:ext>
            </a:extLst>
          </p:cNvPr>
          <p:cNvGrpSpPr/>
          <p:nvPr/>
        </p:nvGrpSpPr>
        <p:grpSpPr>
          <a:xfrm>
            <a:off x="1081607" y="5595555"/>
            <a:ext cx="691215" cy="503184"/>
            <a:chOff x="937369" y="5607211"/>
            <a:chExt cx="516295" cy="369162"/>
          </a:xfrm>
        </p:grpSpPr>
        <p:pic>
          <p:nvPicPr>
            <p:cNvPr id="61" name="Picture 60">
              <a:extLst>
                <a:ext uri="{FF2B5EF4-FFF2-40B4-BE49-F238E27FC236}">
                  <a16:creationId xmlns:a16="http://schemas.microsoft.com/office/drawing/2014/main" id="{37433CF7-48D4-233E-F659-AEA7BA2D4690}"/>
                </a:ext>
              </a:extLst>
            </p:cNvPr>
            <p:cNvPicPr>
              <a:picLocks noChangeAspect="1"/>
            </p:cNvPicPr>
            <p:nvPr/>
          </p:nvPicPr>
          <p:blipFill>
            <a:blip r:embed="rId17"/>
            <a:stretch>
              <a:fillRect/>
            </a:stretch>
          </p:blipFill>
          <p:spPr>
            <a:xfrm>
              <a:off x="1097469" y="5607211"/>
              <a:ext cx="213657" cy="197831"/>
            </a:xfrm>
            <a:prstGeom prst="rect">
              <a:avLst/>
            </a:prstGeom>
          </p:spPr>
        </p:pic>
        <p:sp>
          <p:nvSpPr>
            <p:cNvPr id="62" name="TextBox 61">
              <a:extLst>
                <a:ext uri="{FF2B5EF4-FFF2-40B4-BE49-F238E27FC236}">
                  <a16:creationId xmlns:a16="http://schemas.microsoft.com/office/drawing/2014/main" id="{07259D20-933C-036C-73E9-31D580D25E15}"/>
                </a:ext>
              </a:extLst>
            </p:cNvPr>
            <p:cNvSpPr txBox="1"/>
            <p:nvPr/>
          </p:nvSpPr>
          <p:spPr>
            <a:xfrm>
              <a:off x="937369" y="5807022"/>
              <a:ext cx="516295" cy="169351"/>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Insurance</a:t>
              </a:r>
            </a:p>
          </p:txBody>
        </p:sp>
      </p:grpSp>
      <p:grpSp>
        <p:nvGrpSpPr>
          <p:cNvPr id="153" name="Group 152">
            <a:extLst>
              <a:ext uri="{FF2B5EF4-FFF2-40B4-BE49-F238E27FC236}">
                <a16:creationId xmlns:a16="http://schemas.microsoft.com/office/drawing/2014/main" id="{CE0A6083-3D5B-72DD-A512-AF06B53D30F0}"/>
              </a:ext>
            </a:extLst>
          </p:cNvPr>
          <p:cNvGrpSpPr/>
          <p:nvPr/>
        </p:nvGrpSpPr>
        <p:grpSpPr>
          <a:xfrm>
            <a:off x="1791069" y="5616566"/>
            <a:ext cx="421911" cy="493937"/>
            <a:chOff x="1467293" y="5622626"/>
            <a:chExt cx="315141" cy="362378"/>
          </a:xfrm>
        </p:grpSpPr>
        <p:pic>
          <p:nvPicPr>
            <p:cNvPr id="120" name="Picture 119">
              <a:extLst>
                <a:ext uri="{FF2B5EF4-FFF2-40B4-BE49-F238E27FC236}">
                  <a16:creationId xmlns:a16="http://schemas.microsoft.com/office/drawing/2014/main" id="{F1EC5A12-7071-F1EF-1A87-117BA12DEFDD}"/>
                </a:ext>
              </a:extLst>
            </p:cNvPr>
            <p:cNvPicPr>
              <a:picLocks noChangeAspect="1"/>
            </p:cNvPicPr>
            <p:nvPr/>
          </p:nvPicPr>
          <p:blipFill>
            <a:blip r:embed="rId18"/>
            <a:stretch>
              <a:fillRect/>
            </a:stretch>
          </p:blipFill>
          <p:spPr>
            <a:xfrm>
              <a:off x="1539088" y="5622626"/>
              <a:ext cx="213657" cy="197831"/>
            </a:xfrm>
            <a:prstGeom prst="rect">
              <a:avLst/>
            </a:prstGeom>
          </p:spPr>
        </p:pic>
        <p:sp>
          <p:nvSpPr>
            <p:cNvPr id="121" name="TextBox 120">
              <a:extLst>
                <a:ext uri="{FF2B5EF4-FFF2-40B4-BE49-F238E27FC236}">
                  <a16:creationId xmlns:a16="http://schemas.microsoft.com/office/drawing/2014/main" id="{A0A882EC-2234-390B-7116-FFA731246F79}"/>
                </a:ext>
              </a:extLst>
            </p:cNvPr>
            <p:cNvSpPr txBox="1"/>
            <p:nvPr/>
          </p:nvSpPr>
          <p:spPr>
            <a:xfrm>
              <a:off x="1467293" y="5815654"/>
              <a:ext cx="315141"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Web</a:t>
              </a:r>
            </a:p>
          </p:txBody>
        </p:sp>
      </p:grpSp>
      <p:pic>
        <p:nvPicPr>
          <p:cNvPr id="156" name="Picture 8" descr="Java Logo PNG Transparent (1) – Brands Logos">
            <a:extLst>
              <a:ext uri="{FF2B5EF4-FFF2-40B4-BE49-F238E27FC236}">
                <a16:creationId xmlns:a16="http://schemas.microsoft.com/office/drawing/2014/main" id="{8F530F4D-D629-AA9F-D519-A5E39EDFBF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66683" y="4929919"/>
            <a:ext cx="582645" cy="598363"/>
          </a:xfrm>
          <a:prstGeom prst="rect">
            <a:avLst/>
          </a:prstGeom>
          <a:noFill/>
          <a:extLst>
            <a:ext uri="{909E8E84-426E-40DD-AFC4-6F175D3DCCD1}">
              <a14:hiddenFill xmlns:a14="http://schemas.microsoft.com/office/drawing/2010/main">
                <a:solidFill>
                  <a:srgbClr val="FFFFFF"/>
                </a:solidFill>
              </a14:hiddenFill>
            </a:ext>
          </a:extLst>
        </p:spPr>
      </p:pic>
      <p:pic>
        <p:nvPicPr>
          <p:cNvPr id="157" name="Picture 10" descr="Angular Logo PNG Transparent (1) – Brands Logos">
            <a:extLst>
              <a:ext uri="{FF2B5EF4-FFF2-40B4-BE49-F238E27FC236}">
                <a16:creationId xmlns:a16="http://schemas.microsoft.com/office/drawing/2014/main" id="{8CE2CF59-6D21-2D75-E410-9F67BBA3AD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058672" y="5180296"/>
            <a:ext cx="609756" cy="170249"/>
          </a:xfrm>
          <a:prstGeom prst="rect">
            <a:avLst/>
          </a:prstGeom>
          <a:noFill/>
          <a:extLst>
            <a:ext uri="{909E8E84-426E-40DD-AFC4-6F175D3DCCD1}">
              <a14:hiddenFill xmlns:a14="http://schemas.microsoft.com/office/drawing/2010/main">
                <a:solidFill>
                  <a:srgbClr val="FFFFFF"/>
                </a:solidFill>
              </a14:hiddenFill>
            </a:ext>
          </a:extLst>
        </p:spPr>
      </p:pic>
      <p:pic>
        <p:nvPicPr>
          <p:cNvPr id="158" name="Picture 12">
            <a:extLst>
              <a:ext uri="{FF2B5EF4-FFF2-40B4-BE49-F238E27FC236}">
                <a16:creationId xmlns:a16="http://schemas.microsoft.com/office/drawing/2014/main" id="{1161D278-06FF-F4F2-C38B-0159544FF05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935863" y="5132927"/>
            <a:ext cx="728671" cy="192344"/>
          </a:xfrm>
          <a:prstGeom prst="rect">
            <a:avLst/>
          </a:prstGeom>
          <a:noFill/>
          <a:extLst>
            <a:ext uri="{909E8E84-426E-40DD-AFC4-6F175D3DCCD1}">
              <a14:hiddenFill xmlns:a14="http://schemas.microsoft.com/office/drawing/2010/main">
                <a:solidFill>
                  <a:srgbClr val="FFFFFF"/>
                </a:solidFill>
              </a14:hiddenFill>
            </a:ext>
          </a:extLst>
        </p:spPr>
      </p:pic>
      <p:pic>
        <p:nvPicPr>
          <p:cNvPr id="159" name="Picture 14">
            <a:extLst>
              <a:ext uri="{FF2B5EF4-FFF2-40B4-BE49-F238E27FC236}">
                <a16:creationId xmlns:a16="http://schemas.microsoft.com/office/drawing/2014/main" id="{F9F0650F-EA99-A515-460A-70C97EAAA52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99698" y="5716615"/>
            <a:ext cx="339483" cy="348641"/>
          </a:xfrm>
          <a:prstGeom prst="rect">
            <a:avLst/>
          </a:prstGeom>
          <a:noFill/>
          <a:extLst>
            <a:ext uri="{909E8E84-426E-40DD-AFC4-6F175D3DCCD1}">
              <a14:hiddenFill xmlns:a14="http://schemas.microsoft.com/office/drawing/2010/main">
                <a:solidFill>
                  <a:srgbClr val="FFFFFF"/>
                </a:solidFill>
              </a14:hiddenFill>
            </a:ext>
          </a:extLst>
        </p:spPr>
      </p:pic>
      <p:pic>
        <p:nvPicPr>
          <p:cNvPr id="160" name="Picture 16" descr="iOS Logo, symbol, meaning, history, PNG, brand">
            <a:extLst>
              <a:ext uri="{FF2B5EF4-FFF2-40B4-BE49-F238E27FC236}">
                <a16:creationId xmlns:a16="http://schemas.microsoft.com/office/drawing/2014/main" id="{5B5F9B98-2EF5-EC27-4726-CC9CAB591A2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057666" y="5724389"/>
            <a:ext cx="478936" cy="276670"/>
          </a:xfrm>
          <a:prstGeom prst="rect">
            <a:avLst/>
          </a:prstGeom>
          <a:noFill/>
          <a:extLst>
            <a:ext uri="{909E8E84-426E-40DD-AFC4-6F175D3DCCD1}">
              <a14:hiddenFill xmlns:a14="http://schemas.microsoft.com/office/drawing/2010/main">
                <a:solidFill>
                  <a:srgbClr val="FFFFFF"/>
                </a:solidFill>
              </a14:hiddenFill>
            </a:ext>
          </a:extLst>
        </p:spPr>
      </p:pic>
      <p:grpSp>
        <p:nvGrpSpPr>
          <p:cNvPr id="161" name="Group 160">
            <a:extLst>
              <a:ext uri="{FF2B5EF4-FFF2-40B4-BE49-F238E27FC236}">
                <a16:creationId xmlns:a16="http://schemas.microsoft.com/office/drawing/2014/main" id="{B98CA518-967C-F216-0DF3-4342759C9153}"/>
              </a:ext>
            </a:extLst>
          </p:cNvPr>
          <p:cNvGrpSpPr/>
          <p:nvPr/>
        </p:nvGrpSpPr>
        <p:grpSpPr>
          <a:xfrm>
            <a:off x="6391063" y="5018222"/>
            <a:ext cx="473207" cy="454729"/>
            <a:chOff x="528097" y="4955282"/>
            <a:chExt cx="353456" cy="333613"/>
          </a:xfrm>
        </p:grpSpPr>
        <p:pic>
          <p:nvPicPr>
            <p:cNvPr id="162" name="Picture 161">
              <a:extLst>
                <a:ext uri="{FF2B5EF4-FFF2-40B4-BE49-F238E27FC236}">
                  <a16:creationId xmlns:a16="http://schemas.microsoft.com/office/drawing/2014/main" id="{77E4202A-7A4B-E68B-C008-7B0CE5EDA2BE}"/>
                </a:ext>
              </a:extLst>
            </p:cNvPr>
            <p:cNvPicPr>
              <a:picLocks noChangeAspect="1"/>
            </p:cNvPicPr>
            <p:nvPr/>
          </p:nvPicPr>
          <p:blipFill>
            <a:blip r:embed="rId12"/>
            <a:stretch>
              <a:fillRect/>
            </a:stretch>
          </p:blipFill>
          <p:spPr>
            <a:xfrm>
              <a:off x="607012" y="4955282"/>
              <a:ext cx="197281" cy="180840"/>
            </a:xfrm>
            <a:prstGeom prst="rect">
              <a:avLst/>
            </a:prstGeom>
          </p:spPr>
        </p:pic>
        <p:sp>
          <p:nvSpPr>
            <p:cNvPr id="163" name="TextBox 162">
              <a:extLst>
                <a:ext uri="{FF2B5EF4-FFF2-40B4-BE49-F238E27FC236}">
                  <a16:creationId xmlns:a16="http://schemas.microsoft.com/office/drawing/2014/main" id="{89D916AE-5AF2-6347-39DE-98351E5E2724}"/>
                </a:ext>
              </a:extLst>
            </p:cNvPr>
            <p:cNvSpPr txBox="1"/>
            <p:nvPr/>
          </p:nvSpPr>
          <p:spPr>
            <a:xfrm>
              <a:off x="528097" y="5119545"/>
              <a:ext cx="353456"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Sales</a:t>
              </a:r>
            </a:p>
          </p:txBody>
        </p:sp>
      </p:grpSp>
      <p:grpSp>
        <p:nvGrpSpPr>
          <p:cNvPr id="164" name="Group 163">
            <a:extLst>
              <a:ext uri="{FF2B5EF4-FFF2-40B4-BE49-F238E27FC236}">
                <a16:creationId xmlns:a16="http://schemas.microsoft.com/office/drawing/2014/main" id="{BAEF240F-B7AD-801D-2D80-67978B64C317}"/>
              </a:ext>
            </a:extLst>
          </p:cNvPr>
          <p:cNvGrpSpPr/>
          <p:nvPr/>
        </p:nvGrpSpPr>
        <p:grpSpPr>
          <a:xfrm>
            <a:off x="6931309" y="5011987"/>
            <a:ext cx="723276" cy="460964"/>
            <a:chOff x="931627" y="4950708"/>
            <a:chExt cx="540242" cy="338187"/>
          </a:xfrm>
        </p:grpSpPr>
        <p:pic>
          <p:nvPicPr>
            <p:cNvPr id="165" name="Picture 164">
              <a:extLst>
                <a:ext uri="{FF2B5EF4-FFF2-40B4-BE49-F238E27FC236}">
                  <a16:creationId xmlns:a16="http://schemas.microsoft.com/office/drawing/2014/main" id="{7633967C-700E-EEAB-431C-E4B0C1A73420}"/>
                </a:ext>
              </a:extLst>
            </p:cNvPr>
            <p:cNvPicPr>
              <a:picLocks noChangeAspect="1"/>
            </p:cNvPicPr>
            <p:nvPr/>
          </p:nvPicPr>
          <p:blipFill>
            <a:blip r:embed="rId13"/>
            <a:stretch>
              <a:fillRect/>
            </a:stretch>
          </p:blipFill>
          <p:spPr>
            <a:xfrm>
              <a:off x="1078881" y="4950708"/>
              <a:ext cx="217677" cy="180840"/>
            </a:xfrm>
            <a:prstGeom prst="rect">
              <a:avLst/>
            </a:prstGeom>
          </p:spPr>
        </p:pic>
        <p:sp>
          <p:nvSpPr>
            <p:cNvPr id="166" name="TextBox 165">
              <a:extLst>
                <a:ext uri="{FF2B5EF4-FFF2-40B4-BE49-F238E27FC236}">
                  <a16:creationId xmlns:a16="http://schemas.microsoft.com/office/drawing/2014/main" id="{C5FE8514-E3BF-204E-3AA1-F3150E8844F0}"/>
                </a:ext>
              </a:extLst>
            </p:cNvPr>
            <p:cNvSpPr txBox="1"/>
            <p:nvPr/>
          </p:nvSpPr>
          <p:spPr>
            <a:xfrm>
              <a:off x="931627" y="5119545"/>
              <a:ext cx="54024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Marketing </a:t>
              </a:r>
            </a:p>
          </p:txBody>
        </p:sp>
      </p:grpSp>
      <p:grpSp>
        <p:nvGrpSpPr>
          <p:cNvPr id="167" name="Group 166">
            <a:extLst>
              <a:ext uri="{FF2B5EF4-FFF2-40B4-BE49-F238E27FC236}">
                <a16:creationId xmlns:a16="http://schemas.microsoft.com/office/drawing/2014/main" id="{6CBF15E5-CC98-0EFA-338A-1BABA1CF7A7A}"/>
              </a:ext>
            </a:extLst>
          </p:cNvPr>
          <p:cNvGrpSpPr/>
          <p:nvPr/>
        </p:nvGrpSpPr>
        <p:grpSpPr>
          <a:xfrm>
            <a:off x="7563054" y="4960922"/>
            <a:ext cx="716863" cy="520026"/>
            <a:chOff x="1403501" y="4913244"/>
            <a:chExt cx="535452" cy="381518"/>
          </a:xfrm>
        </p:grpSpPr>
        <p:pic>
          <p:nvPicPr>
            <p:cNvPr id="168" name="Picture 167">
              <a:extLst>
                <a:ext uri="{FF2B5EF4-FFF2-40B4-BE49-F238E27FC236}">
                  <a16:creationId xmlns:a16="http://schemas.microsoft.com/office/drawing/2014/main" id="{468F2262-1003-D9F3-578C-7ABA60FF7FFC}"/>
                </a:ext>
              </a:extLst>
            </p:cNvPr>
            <p:cNvPicPr>
              <a:picLocks noChangeAspect="1"/>
            </p:cNvPicPr>
            <p:nvPr/>
          </p:nvPicPr>
          <p:blipFill>
            <a:blip r:embed="rId14"/>
            <a:stretch>
              <a:fillRect/>
            </a:stretch>
          </p:blipFill>
          <p:spPr>
            <a:xfrm>
              <a:off x="1541602" y="4913244"/>
              <a:ext cx="244654" cy="252610"/>
            </a:xfrm>
            <a:prstGeom prst="rect">
              <a:avLst/>
            </a:prstGeom>
          </p:spPr>
        </p:pic>
        <p:sp>
          <p:nvSpPr>
            <p:cNvPr id="169" name="TextBox 168">
              <a:extLst>
                <a:ext uri="{FF2B5EF4-FFF2-40B4-BE49-F238E27FC236}">
                  <a16:creationId xmlns:a16="http://schemas.microsoft.com/office/drawing/2014/main" id="{451FA40F-C441-A443-09EE-B8AA7771EADE}"/>
                </a:ext>
              </a:extLst>
            </p:cNvPr>
            <p:cNvSpPr txBox="1"/>
            <p:nvPr/>
          </p:nvSpPr>
          <p:spPr>
            <a:xfrm>
              <a:off x="1403501" y="5125412"/>
              <a:ext cx="53545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Customer </a:t>
              </a:r>
            </a:p>
          </p:txBody>
        </p:sp>
      </p:grpSp>
      <p:grpSp>
        <p:nvGrpSpPr>
          <p:cNvPr id="170" name="Group 169">
            <a:extLst>
              <a:ext uri="{FF2B5EF4-FFF2-40B4-BE49-F238E27FC236}">
                <a16:creationId xmlns:a16="http://schemas.microsoft.com/office/drawing/2014/main" id="{E67599A2-B199-8B57-2351-B20D228A638D}"/>
              </a:ext>
            </a:extLst>
          </p:cNvPr>
          <p:cNvGrpSpPr/>
          <p:nvPr/>
        </p:nvGrpSpPr>
        <p:grpSpPr>
          <a:xfrm>
            <a:off x="8209814" y="4992787"/>
            <a:ext cx="556563" cy="497699"/>
            <a:chOff x="1886591" y="4936622"/>
            <a:chExt cx="415718" cy="365138"/>
          </a:xfrm>
        </p:grpSpPr>
        <p:pic>
          <p:nvPicPr>
            <p:cNvPr id="171" name="Picture 170">
              <a:extLst>
                <a:ext uri="{FF2B5EF4-FFF2-40B4-BE49-F238E27FC236}">
                  <a16:creationId xmlns:a16="http://schemas.microsoft.com/office/drawing/2014/main" id="{7C4C8E2C-0EBF-942B-F131-FA120E9583A0}"/>
                </a:ext>
              </a:extLst>
            </p:cNvPr>
            <p:cNvPicPr>
              <a:picLocks noChangeAspect="1"/>
            </p:cNvPicPr>
            <p:nvPr/>
          </p:nvPicPr>
          <p:blipFill>
            <a:blip r:embed="rId15"/>
            <a:stretch>
              <a:fillRect/>
            </a:stretch>
          </p:blipFill>
          <p:spPr>
            <a:xfrm>
              <a:off x="1975555" y="4936622"/>
              <a:ext cx="208350" cy="208350"/>
            </a:xfrm>
            <a:prstGeom prst="rect">
              <a:avLst/>
            </a:prstGeom>
          </p:spPr>
        </p:pic>
        <p:sp>
          <p:nvSpPr>
            <p:cNvPr id="172" name="TextBox 171">
              <a:extLst>
                <a:ext uri="{FF2B5EF4-FFF2-40B4-BE49-F238E27FC236}">
                  <a16:creationId xmlns:a16="http://schemas.microsoft.com/office/drawing/2014/main" id="{E25C8F86-602E-7598-185D-14BCB2B14F7A}"/>
                </a:ext>
              </a:extLst>
            </p:cNvPr>
            <p:cNvSpPr txBox="1"/>
            <p:nvPr/>
          </p:nvSpPr>
          <p:spPr>
            <a:xfrm>
              <a:off x="1886591" y="5132410"/>
              <a:ext cx="415718"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Mobile </a:t>
              </a:r>
            </a:p>
          </p:txBody>
        </p:sp>
      </p:grpSp>
      <p:grpSp>
        <p:nvGrpSpPr>
          <p:cNvPr id="173" name="Group 172">
            <a:extLst>
              <a:ext uri="{FF2B5EF4-FFF2-40B4-BE49-F238E27FC236}">
                <a16:creationId xmlns:a16="http://schemas.microsoft.com/office/drawing/2014/main" id="{AD1634B3-5A0A-5E42-68B8-64CE87F3D421}"/>
              </a:ext>
            </a:extLst>
          </p:cNvPr>
          <p:cNvGrpSpPr/>
          <p:nvPr/>
        </p:nvGrpSpPr>
        <p:grpSpPr>
          <a:xfrm>
            <a:off x="6325921" y="5660988"/>
            <a:ext cx="550151" cy="489945"/>
            <a:chOff x="485941" y="5620239"/>
            <a:chExt cx="410929" cy="359449"/>
          </a:xfrm>
        </p:grpSpPr>
        <p:pic>
          <p:nvPicPr>
            <p:cNvPr id="174" name="Picture 173">
              <a:extLst>
                <a:ext uri="{FF2B5EF4-FFF2-40B4-BE49-F238E27FC236}">
                  <a16:creationId xmlns:a16="http://schemas.microsoft.com/office/drawing/2014/main" id="{9B18C5EC-2B29-8C95-F9E2-4167E6A6F7AE}"/>
                </a:ext>
              </a:extLst>
            </p:cNvPr>
            <p:cNvPicPr>
              <a:picLocks noChangeAspect="1"/>
            </p:cNvPicPr>
            <p:nvPr/>
          </p:nvPicPr>
          <p:blipFill>
            <a:blip r:embed="rId16"/>
            <a:stretch>
              <a:fillRect/>
            </a:stretch>
          </p:blipFill>
          <p:spPr>
            <a:xfrm>
              <a:off x="609054" y="5620239"/>
              <a:ext cx="197831" cy="197831"/>
            </a:xfrm>
            <a:prstGeom prst="rect">
              <a:avLst/>
            </a:prstGeom>
          </p:spPr>
        </p:pic>
        <p:sp>
          <p:nvSpPr>
            <p:cNvPr id="175" name="TextBox 174">
              <a:extLst>
                <a:ext uri="{FF2B5EF4-FFF2-40B4-BE49-F238E27FC236}">
                  <a16:creationId xmlns:a16="http://schemas.microsoft.com/office/drawing/2014/main" id="{694AEA2D-93CB-92CE-BF57-71D6F3B7C504}"/>
                </a:ext>
              </a:extLst>
            </p:cNvPr>
            <p:cNvSpPr txBox="1"/>
            <p:nvPr/>
          </p:nvSpPr>
          <p:spPr>
            <a:xfrm>
              <a:off x="485941" y="5810338"/>
              <a:ext cx="410929"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Activity</a:t>
              </a:r>
            </a:p>
          </p:txBody>
        </p:sp>
      </p:grpSp>
      <p:grpSp>
        <p:nvGrpSpPr>
          <p:cNvPr id="176" name="Group 175">
            <a:extLst>
              <a:ext uri="{FF2B5EF4-FFF2-40B4-BE49-F238E27FC236}">
                <a16:creationId xmlns:a16="http://schemas.microsoft.com/office/drawing/2014/main" id="{FE2F8B31-98C8-4900-90E8-F1818D8DD4AD}"/>
              </a:ext>
            </a:extLst>
          </p:cNvPr>
          <p:cNvGrpSpPr/>
          <p:nvPr/>
        </p:nvGrpSpPr>
        <p:grpSpPr>
          <a:xfrm>
            <a:off x="6930292" y="5643231"/>
            <a:ext cx="691215" cy="503184"/>
            <a:chOff x="937369" y="5607211"/>
            <a:chExt cx="516295" cy="369162"/>
          </a:xfrm>
        </p:grpSpPr>
        <p:pic>
          <p:nvPicPr>
            <p:cNvPr id="177" name="Picture 176">
              <a:extLst>
                <a:ext uri="{FF2B5EF4-FFF2-40B4-BE49-F238E27FC236}">
                  <a16:creationId xmlns:a16="http://schemas.microsoft.com/office/drawing/2014/main" id="{F9135100-7033-13E4-397B-E847CCFE5048}"/>
                </a:ext>
              </a:extLst>
            </p:cNvPr>
            <p:cNvPicPr>
              <a:picLocks noChangeAspect="1"/>
            </p:cNvPicPr>
            <p:nvPr/>
          </p:nvPicPr>
          <p:blipFill>
            <a:blip r:embed="rId17"/>
            <a:stretch>
              <a:fillRect/>
            </a:stretch>
          </p:blipFill>
          <p:spPr>
            <a:xfrm>
              <a:off x="1097469" y="5607211"/>
              <a:ext cx="213657" cy="197831"/>
            </a:xfrm>
            <a:prstGeom prst="rect">
              <a:avLst/>
            </a:prstGeom>
          </p:spPr>
        </p:pic>
        <p:sp>
          <p:nvSpPr>
            <p:cNvPr id="178" name="TextBox 177">
              <a:extLst>
                <a:ext uri="{FF2B5EF4-FFF2-40B4-BE49-F238E27FC236}">
                  <a16:creationId xmlns:a16="http://schemas.microsoft.com/office/drawing/2014/main" id="{A1C5A60A-9C7E-6318-D515-25ED826DD6D8}"/>
                </a:ext>
              </a:extLst>
            </p:cNvPr>
            <p:cNvSpPr txBox="1"/>
            <p:nvPr/>
          </p:nvSpPr>
          <p:spPr>
            <a:xfrm>
              <a:off x="937369" y="5807022"/>
              <a:ext cx="516295" cy="169351"/>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Insurance</a:t>
              </a:r>
            </a:p>
          </p:txBody>
        </p:sp>
      </p:grpSp>
      <p:grpSp>
        <p:nvGrpSpPr>
          <p:cNvPr id="179" name="Group 178">
            <a:extLst>
              <a:ext uri="{FF2B5EF4-FFF2-40B4-BE49-F238E27FC236}">
                <a16:creationId xmlns:a16="http://schemas.microsoft.com/office/drawing/2014/main" id="{F7873883-7082-621C-BDC2-E56F5338923B}"/>
              </a:ext>
            </a:extLst>
          </p:cNvPr>
          <p:cNvGrpSpPr/>
          <p:nvPr/>
        </p:nvGrpSpPr>
        <p:grpSpPr>
          <a:xfrm>
            <a:off x="7639754" y="5664242"/>
            <a:ext cx="421911" cy="493937"/>
            <a:chOff x="1467293" y="5622626"/>
            <a:chExt cx="315141" cy="362378"/>
          </a:xfrm>
        </p:grpSpPr>
        <p:pic>
          <p:nvPicPr>
            <p:cNvPr id="180" name="Picture 179">
              <a:extLst>
                <a:ext uri="{FF2B5EF4-FFF2-40B4-BE49-F238E27FC236}">
                  <a16:creationId xmlns:a16="http://schemas.microsoft.com/office/drawing/2014/main" id="{C01FA424-CFFF-3CDE-1529-404003CEEDFB}"/>
                </a:ext>
              </a:extLst>
            </p:cNvPr>
            <p:cNvPicPr>
              <a:picLocks noChangeAspect="1"/>
            </p:cNvPicPr>
            <p:nvPr/>
          </p:nvPicPr>
          <p:blipFill>
            <a:blip r:embed="rId18"/>
            <a:stretch>
              <a:fillRect/>
            </a:stretch>
          </p:blipFill>
          <p:spPr>
            <a:xfrm>
              <a:off x="1539088" y="5622626"/>
              <a:ext cx="213657" cy="197831"/>
            </a:xfrm>
            <a:prstGeom prst="rect">
              <a:avLst/>
            </a:prstGeom>
          </p:spPr>
        </p:pic>
        <p:sp>
          <p:nvSpPr>
            <p:cNvPr id="181" name="TextBox 180">
              <a:extLst>
                <a:ext uri="{FF2B5EF4-FFF2-40B4-BE49-F238E27FC236}">
                  <a16:creationId xmlns:a16="http://schemas.microsoft.com/office/drawing/2014/main" id="{AE811D39-4478-3EFD-6182-FECBFE3628FD}"/>
                </a:ext>
              </a:extLst>
            </p:cNvPr>
            <p:cNvSpPr txBox="1"/>
            <p:nvPr/>
          </p:nvSpPr>
          <p:spPr>
            <a:xfrm>
              <a:off x="1467293" y="5815654"/>
              <a:ext cx="315141"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Web</a:t>
              </a:r>
            </a:p>
          </p:txBody>
        </p:sp>
      </p:grpSp>
    </p:spTree>
    <p:extLst>
      <p:ext uri="{BB962C8B-B14F-4D97-AF65-F5344CB8AC3E}">
        <p14:creationId xmlns:p14="http://schemas.microsoft.com/office/powerpoint/2010/main" val="2586085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16BFA8-639C-3192-DB73-1C1ACA4BC2AB}"/>
              </a:ext>
            </a:extLst>
          </p:cNvPr>
          <p:cNvPicPr>
            <a:picLocks noChangeAspect="1"/>
          </p:cNvPicPr>
          <p:nvPr/>
        </p:nvPicPr>
        <p:blipFill>
          <a:blip r:embed="rId3"/>
          <a:stretch>
            <a:fillRect/>
          </a:stretch>
        </p:blipFill>
        <p:spPr>
          <a:xfrm>
            <a:off x="4863548" y="0"/>
            <a:ext cx="7328452" cy="6871290"/>
          </a:xfrm>
          <a:prstGeom prst="rect">
            <a:avLst/>
          </a:prstGeom>
        </p:spPr>
      </p:pic>
      <p:sp>
        <p:nvSpPr>
          <p:cNvPr id="3" name="Rectangle 2">
            <a:extLst>
              <a:ext uri="{FF2B5EF4-FFF2-40B4-BE49-F238E27FC236}">
                <a16:creationId xmlns:a16="http://schemas.microsoft.com/office/drawing/2014/main" id="{BA573E95-7F22-1DD9-5BE3-601F27950FA7}"/>
              </a:ext>
            </a:extLst>
          </p:cNvPr>
          <p:cNvSpPr/>
          <p:nvPr/>
        </p:nvSpPr>
        <p:spPr>
          <a:xfrm>
            <a:off x="225285" y="717193"/>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dirty="0"/>
          </a:p>
        </p:txBody>
      </p:sp>
      <p:sp>
        <p:nvSpPr>
          <p:cNvPr id="5" name="TextBox 4">
            <a:extLst>
              <a:ext uri="{FF2B5EF4-FFF2-40B4-BE49-F238E27FC236}">
                <a16:creationId xmlns:a16="http://schemas.microsoft.com/office/drawing/2014/main" id="{FDD8AE4E-0324-17DD-3CD0-2678FF27EFBE}"/>
              </a:ext>
            </a:extLst>
          </p:cNvPr>
          <p:cNvSpPr txBox="1"/>
          <p:nvPr/>
        </p:nvSpPr>
        <p:spPr>
          <a:xfrm>
            <a:off x="595341" y="160470"/>
            <a:ext cx="4547889" cy="461665"/>
          </a:xfrm>
          <a:prstGeom prst="rect">
            <a:avLst/>
          </a:prstGeom>
          <a:noFill/>
        </p:spPr>
        <p:txBody>
          <a:bodyPr wrap="square">
            <a:spAutoFit/>
          </a:bodyPr>
          <a:lstStyle/>
          <a:p>
            <a:r>
              <a:rPr lang="en-US" altLang="ko-KR" sz="2400" b="1" dirty="0">
                <a:solidFill>
                  <a:schemeClr val="bg1">
                    <a:lumMod val="50000"/>
                  </a:schemeClr>
                </a:solidFill>
                <a:latin typeface="Century Gothic" panose="020B0502020202020204" pitchFamily="34" charset="0"/>
                <a:cs typeface="Arial" panose="020B0604020202020204" pitchFamily="34" charset="0"/>
              </a:rPr>
              <a:t>Reference</a:t>
            </a:r>
            <a:endParaRPr lang="en-US" altLang="ko-KR" sz="2400" b="1" dirty="0">
              <a:solidFill>
                <a:srgbClr val="00B0F0"/>
              </a:solidFill>
              <a:latin typeface="Century Gothic" panose="020B0502020202020204" pitchFamily="34" charset="0"/>
              <a:cs typeface="Arial" panose="020B0604020202020204" pitchFamily="34" charset="0"/>
            </a:endParaRPr>
          </a:p>
        </p:txBody>
      </p:sp>
      <p:pic>
        <p:nvPicPr>
          <p:cNvPr id="82" name="Picture 81" descr="IBK Capital Myanmar updated their... - IBK Capital Myanmar">
            <a:extLst>
              <a:ext uri="{FF2B5EF4-FFF2-40B4-BE49-F238E27FC236}">
                <a16:creationId xmlns:a16="http://schemas.microsoft.com/office/drawing/2014/main" id="{0C53A14B-E7CE-1845-DC78-A224DB137A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3156" y="2176223"/>
            <a:ext cx="2166887" cy="825666"/>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2" descr="ì¬ì§ ì¤ëªì´ ììµëë¤.">
            <a:extLst>
              <a:ext uri="{FF2B5EF4-FFF2-40B4-BE49-F238E27FC236}">
                <a16:creationId xmlns:a16="http://schemas.microsoft.com/office/drawing/2014/main" id="{81C2BC71-E570-8A09-C8FF-2571EEEBD111}"/>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8692" t="82289" r="38000" b="5844"/>
          <a:stretch/>
        </p:blipFill>
        <p:spPr bwMode="auto">
          <a:xfrm>
            <a:off x="595341" y="2548768"/>
            <a:ext cx="1734708" cy="197614"/>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B93C12CF-9FA7-4D8F-2BC0-71C91BCF74DF}"/>
              </a:ext>
            </a:extLst>
          </p:cNvPr>
          <p:cNvSpPr txBox="1"/>
          <p:nvPr/>
        </p:nvSpPr>
        <p:spPr>
          <a:xfrm>
            <a:off x="504321" y="1041609"/>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MICRO FINANCE</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pic>
        <p:nvPicPr>
          <p:cNvPr id="22" name="Picture 21">
            <a:extLst>
              <a:ext uri="{FF2B5EF4-FFF2-40B4-BE49-F238E27FC236}">
                <a16:creationId xmlns:a16="http://schemas.microsoft.com/office/drawing/2014/main" id="{87E1DB8C-48C5-4777-C724-0E3804FD07A8}"/>
              </a:ext>
            </a:extLst>
          </p:cNvPr>
          <p:cNvPicPr>
            <a:picLocks noChangeAspect="1"/>
          </p:cNvPicPr>
          <p:nvPr/>
        </p:nvPicPr>
        <p:blipFill>
          <a:blip r:embed="rId6"/>
          <a:stretch>
            <a:fillRect/>
          </a:stretch>
        </p:blipFill>
        <p:spPr>
          <a:xfrm>
            <a:off x="524394" y="1433924"/>
            <a:ext cx="2138990" cy="909086"/>
          </a:xfrm>
          <a:prstGeom prst="roundRect">
            <a:avLst/>
          </a:prstGeom>
        </p:spPr>
      </p:pic>
      <p:sp>
        <p:nvSpPr>
          <p:cNvPr id="23" name="TextBox 22">
            <a:extLst>
              <a:ext uri="{FF2B5EF4-FFF2-40B4-BE49-F238E27FC236}">
                <a16:creationId xmlns:a16="http://schemas.microsoft.com/office/drawing/2014/main" id="{F717B518-8F3D-5D14-BBC3-B844411EEEF2}"/>
              </a:ext>
            </a:extLst>
          </p:cNvPr>
          <p:cNvSpPr txBox="1"/>
          <p:nvPr/>
        </p:nvSpPr>
        <p:spPr>
          <a:xfrm>
            <a:off x="2806373" y="1442621"/>
            <a:ext cx="7755537" cy="567976"/>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dirty="0"/>
              <a:t>Empowering Micro Finance Companies with IT solutions. Our comprehensive offerings include Core Banking, Loan Officer Mobile App, Customer Mobile App, and ERP systems. </a:t>
            </a:r>
            <a:endParaRPr lang="en-US" altLang="ko-KR" dirty="0"/>
          </a:p>
        </p:txBody>
      </p:sp>
      <p:sp>
        <p:nvSpPr>
          <p:cNvPr id="26" name="TextBox 25">
            <a:extLst>
              <a:ext uri="{FF2B5EF4-FFF2-40B4-BE49-F238E27FC236}">
                <a16:creationId xmlns:a16="http://schemas.microsoft.com/office/drawing/2014/main" id="{BA2E8B28-1B77-A256-B945-5D78C22E6A25}"/>
              </a:ext>
            </a:extLst>
          </p:cNvPr>
          <p:cNvSpPr txBox="1"/>
          <p:nvPr/>
        </p:nvSpPr>
        <p:spPr>
          <a:xfrm>
            <a:off x="554280" y="2922763"/>
            <a:ext cx="5433927" cy="1583639"/>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b="1" dirty="0"/>
              <a:t>BNK Capital</a:t>
            </a:r>
            <a:r>
              <a:rPr lang="en-US" dirty="0"/>
              <a:t> : Implementing a sales application tailored for field-based Loan Officers, equipped with features to capture Loan Applications, Customer Profiles, Various Customer Documents, Visiting Plans, Repayment, Collection, Disbursement, and Cash Management. Additionally, a Customer Mobile App has been developed to empower customers to view existing loans and make repayments seamlessly through their mobile devices.</a:t>
            </a:r>
            <a:endParaRPr lang="en-US" altLang="ko-KR" dirty="0"/>
          </a:p>
        </p:txBody>
      </p:sp>
      <p:sp>
        <p:nvSpPr>
          <p:cNvPr id="29" name="TextBox 28">
            <a:extLst>
              <a:ext uri="{FF2B5EF4-FFF2-40B4-BE49-F238E27FC236}">
                <a16:creationId xmlns:a16="http://schemas.microsoft.com/office/drawing/2014/main" id="{E2665533-578B-96E3-76EA-899E42FA9900}"/>
              </a:ext>
            </a:extLst>
          </p:cNvPr>
          <p:cNvSpPr txBox="1"/>
          <p:nvPr/>
        </p:nvSpPr>
        <p:spPr>
          <a:xfrm>
            <a:off x="6284678" y="2881171"/>
            <a:ext cx="5389171" cy="1329723"/>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b="1" dirty="0"/>
              <a:t>IBK Capital</a:t>
            </a:r>
            <a:r>
              <a:rPr lang="en-US" dirty="0"/>
              <a:t> : Implementing a core banking application facilitating Loan/Saving product configuration, loan applications, repayments, disbursements, various financial reports, and seamless integration with ERP (Odoo). The end-to-end business process is designed to support the digitalization of IBK Capital.</a:t>
            </a:r>
            <a:endParaRPr lang="en-US" altLang="ko-KR" dirty="0"/>
          </a:p>
        </p:txBody>
      </p:sp>
      <p:grpSp>
        <p:nvGrpSpPr>
          <p:cNvPr id="74" name="Group 73">
            <a:extLst>
              <a:ext uri="{FF2B5EF4-FFF2-40B4-BE49-F238E27FC236}">
                <a16:creationId xmlns:a16="http://schemas.microsoft.com/office/drawing/2014/main" id="{86F2D01C-7116-E50C-14FC-CA5D82B48F0F}"/>
              </a:ext>
            </a:extLst>
          </p:cNvPr>
          <p:cNvGrpSpPr/>
          <p:nvPr/>
        </p:nvGrpSpPr>
        <p:grpSpPr>
          <a:xfrm>
            <a:off x="1040200" y="5402913"/>
            <a:ext cx="825867" cy="508854"/>
            <a:chOff x="983473" y="6836214"/>
            <a:chExt cx="553400" cy="287430"/>
          </a:xfrm>
        </p:grpSpPr>
        <p:sp>
          <p:nvSpPr>
            <p:cNvPr id="112" name="TextBox 111">
              <a:extLst>
                <a:ext uri="{FF2B5EF4-FFF2-40B4-BE49-F238E27FC236}">
                  <a16:creationId xmlns:a16="http://schemas.microsoft.com/office/drawing/2014/main" id="{C241389D-B79C-0760-90F4-CABE3CF0A111}"/>
                </a:ext>
              </a:extLst>
            </p:cNvPr>
            <p:cNvSpPr txBox="1"/>
            <p:nvPr/>
          </p:nvSpPr>
          <p:spPr>
            <a:xfrm>
              <a:off x="983473" y="6993257"/>
              <a:ext cx="553400" cy="130387"/>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Loan/Saving</a:t>
              </a:r>
            </a:p>
          </p:txBody>
        </p:sp>
        <p:pic>
          <p:nvPicPr>
            <p:cNvPr id="122" name="Picture 121">
              <a:extLst>
                <a:ext uri="{FF2B5EF4-FFF2-40B4-BE49-F238E27FC236}">
                  <a16:creationId xmlns:a16="http://schemas.microsoft.com/office/drawing/2014/main" id="{065DFDC3-F0AA-DE65-0320-FBB62C41FB51}"/>
                </a:ext>
              </a:extLst>
            </p:cNvPr>
            <p:cNvPicPr>
              <a:picLocks noChangeAspect="1"/>
            </p:cNvPicPr>
            <p:nvPr/>
          </p:nvPicPr>
          <p:blipFill>
            <a:blip r:embed="rId7"/>
            <a:stretch>
              <a:fillRect/>
            </a:stretch>
          </p:blipFill>
          <p:spPr>
            <a:xfrm>
              <a:off x="1149059" y="6836214"/>
              <a:ext cx="199439" cy="184666"/>
            </a:xfrm>
            <a:prstGeom prst="rect">
              <a:avLst/>
            </a:prstGeom>
          </p:spPr>
        </p:pic>
      </p:grpSp>
      <p:pic>
        <p:nvPicPr>
          <p:cNvPr id="4098" name="Picture 2" descr="Python Logo, symbol, meaning, history, PNG, brand">
            <a:extLst>
              <a:ext uri="{FF2B5EF4-FFF2-40B4-BE49-F238E27FC236}">
                <a16:creationId xmlns:a16="http://schemas.microsoft.com/office/drawing/2014/main" id="{65EF4A8F-1188-48E1-5138-403D5A281C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31809" y="5472937"/>
            <a:ext cx="720481" cy="405270"/>
          </a:xfrm>
          <a:prstGeom prst="rect">
            <a:avLst/>
          </a:prstGeom>
          <a:noFill/>
          <a:extLst>
            <a:ext uri="{909E8E84-426E-40DD-AFC4-6F175D3DCCD1}">
              <a14:hiddenFill xmlns:a14="http://schemas.microsoft.com/office/drawing/2010/main">
                <a:solidFill>
                  <a:srgbClr val="FFFFFF"/>
                </a:solidFill>
              </a14:hiddenFill>
            </a:ext>
          </a:extLst>
        </p:spPr>
      </p:pic>
      <p:grpSp>
        <p:nvGrpSpPr>
          <p:cNvPr id="4096" name="Group 4095">
            <a:extLst>
              <a:ext uri="{FF2B5EF4-FFF2-40B4-BE49-F238E27FC236}">
                <a16:creationId xmlns:a16="http://schemas.microsoft.com/office/drawing/2014/main" id="{66832424-E65F-C3B8-57F6-9C615E4EA649}"/>
              </a:ext>
            </a:extLst>
          </p:cNvPr>
          <p:cNvGrpSpPr/>
          <p:nvPr/>
        </p:nvGrpSpPr>
        <p:grpSpPr>
          <a:xfrm>
            <a:off x="8061430" y="4776732"/>
            <a:ext cx="787395" cy="488096"/>
            <a:chOff x="7782676" y="6584132"/>
            <a:chExt cx="568297" cy="292578"/>
          </a:xfrm>
        </p:grpSpPr>
        <p:pic>
          <p:nvPicPr>
            <p:cNvPr id="141" name="Picture 140" descr="A blue building with columns&#10;&#10;Description automatically generated">
              <a:extLst>
                <a:ext uri="{FF2B5EF4-FFF2-40B4-BE49-F238E27FC236}">
                  <a16:creationId xmlns:a16="http://schemas.microsoft.com/office/drawing/2014/main" id="{979BEADD-DF7C-A8B5-3204-61C6BE7D3BA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954887" y="6584132"/>
              <a:ext cx="199151" cy="184667"/>
            </a:xfrm>
            <a:prstGeom prst="rect">
              <a:avLst/>
            </a:prstGeom>
          </p:spPr>
        </p:pic>
        <p:sp>
          <p:nvSpPr>
            <p:cNvPr id="142" name="TextBox 141">
              <a:extLst>
                <a:ext uri="{FF2B5EF4-FFF2-40B4-BE49-F238E27FC236}">
                  <a16:creationId xmlns:a16="http://schemas.microsoft.com/office/drawing/2014/main" id="{7494665F-FDF8-19B7-454C-104A2D5E4A45}"/>
                </a:ext>
              </a:extLst>
            </p:cNvPr>
            <p:cNvSpPr txBox="1"/>
            <p:nvPr/>
          </p:nvSpPr>
          <p:spPr>
            <a:xfrm>
              <a:off x="7782676" y="6738343"/>
              <a:ext cx="568297" cy="138367"/>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Accounting </a:t>
              </a:r>
            </a:p>
          </p:txBody>
        </p:sp>
      </p:grpSp>
      <p:grpSp>
        <p:nvGrpSpPr>
          <p:cNvPr id="4097" name="Group 4096">
            <a:extLst>
              <a:ext uri="{FF2B5EF4-FFF2-40B4-BE49-F238E27FC236}">
                <a16:creationId xmlns:a16="http://schemas.microsoft.com/office/drawing/2014/main" id="{513CE5AA-A4B0-2D63-F934-2E7F2482C761}"/>
              </a:ext>
            </a:extLst>
          </p:cNvPr>
          <p:cNvGrpSpPr/>
          <p:nvPr/>
        </p:nvGrpSpPr>
        <p:grpSpPr>
          <a:xfrm>
            <a:off x="7677078" y="5423908"/>
            <a:ext cx="383438" cy="521886"/>
            <a:chOff x="7478919" y="7019300"/>
            <a:chExt cx="212354" cy="275861"/>
          </a:xfrm>
        </p:grpSpPr>
        <p:grpSp>
          <p:nvGrpSpPr>
            <p:cNvPr id="145" name="Group 144">
              <a:extLst>
                <a:ext uri="{FF2B5EF4-FFF2-40B4-BE49-F238E27FC236}">
                  <a16:creationId xmlns:a16="http://schemas.microsoft.com/office/drawing/2014/main" id="{E632AE45-6208-A8C5-53A4-6DB6F537E127}"/>
                </a:ext>
              </a:extLst>
            </p:cNvPr>
            <p:cNvGrpSpPr/>
            <p:nvPr/>
          </p:nvGrpSpPr>
          <p:grpSpPr>
            <a:xfrm>
              <a:off x="7486588" y="7019300"/>
              <a:ext cx="199439" cy="184667"/>
              <a:chOff x="7382482" y="5964081"/>
              <a:chExt cx="233714" cy="216402"/>
            </a:xfrm>
          </p:grpSpPr>
          <p:pic>
            <p:nvPicPr>
              <p:cNvPr id="143" name="Picture 142">
                <a:extLst>
                  <a:ext uri="{FF2B5EF4-FFF2-40B4-BE49-F238E27FC236}">
                    <a16:creationId xmlns:a16="http://schemas.microsoft.com/office/drawing/2014/main" id="{999ED1DD-46DA-F8C3-B682-B721FC6CC4E4}"/>
                  </a:ext>
                </a:extLst>
              </p:cNvPr>
              <p:cNvPicPr>
                <a:picLocks noChangeAspect="1"/>
              </p:cNvPicPr>
              <p:nvPr/>
            </p:nvPicPr>
            <p:blipFill>
              <a:blip r:embed="rId10"/>
              <a:stretch>
                <a:fillRect/>
              </a:stretch>
            </p:blipFill>
            <p:spPr>
              <a:xfrm>
                <a:off x="7382482" y="5964081"/>
                <a:ext cx="233714" cy="216402"/>
              </a:xfrm>
              <a:prstGeom prst="rect">
                <a:avLst/>
              </a:prstGeom>
            </p:spPr>
          </p:pic>
          <p:pic>
            <p:nvPicPr>
              <p:cNvPr id="144" name="Picture 143">
                <a:extLst>
                  <a:ext uri="{FF2B5EF4-FFF2-40B4-BE49-F238E27FC236}">
                    <a16:creationId xmlns:a16="http://schemas.microsoft.com/office/drawing/2014/main" id="{F9CF45E9-0543-E34B-AB4C-AA028235193D}"/>
                  </a:ext>
                </a:extLst>
              </p:cNvPr>
              <p:cNvPicPr>
                <a:picLocks noChangeAspect="1"/>
              </p:cNvPicPr>
              <p:nvPr/>
            </p:nvPicPr>
            <p:blipFill>
              <a:blip r:embed="rId11"/>
              <a:stretch>
                <a:fillRect/>
              </a:stretch>
            </p:blipFill>
            <p:spPr>
              <a:xfrm flipH="1">
                <a:off x="7439923" y="6002222"/>
                <a:ext cx="122436" cy="126418"/>
              </a:xfrm>
              <a:prstGeom prst="rect">
                <a:avLst/>
              </a:prstGeom>
            </p:spPr>
          </p:pic>
        </p:grpSp>
        <p:sp>
          <p:nvSpPr>
            <p:cNvPr id="146" name="TextBox 145">
              <a:extLst>
                <a:ext uri="{FF2B5EF4-FFF2-40B4-BE49-F238E27FC236}">
                  <a16:creationId xmlns:a16="http://schemas.microsoft.com/office/drawing/2014/main" id="{B3AAF278-A0DC-2BB9-9C80-1EDB1863765C}"/>
                </a:ext>
              </a:extLst>
            </p:cNvPr>
            <p:cNvSpPr txBox="1"/>
            <p:nvPr/>
          </p:nvSpPr>
          <p:spPr>
            <a:xfrm>
              <a:off x="7478919" y="7173147"/>
              <a:ext cx="212354" cy="122014"/>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HR </a:t>
              </a:r>
            </a:p>
          </p:txBody>
        </p:sp>
      </p:grpSp>
      <p:pic>
        <p:nvPicPr>
          <p:cNvPr id="8" name="Picture 8" descr="Java Logo PNG Transparent (1) – Brands Logos">
            <a:extLst>
              <a:ext uri="{FF2B5EF4-FFF2-40B4-BE49-F238E27FC236}">
                <a16:creationId xmlns:a16="http://schemas.microsoft.com/office/drawing/2014/main" id="{7BB369FC-C92D-3BA0-0934-FBA052AE0B6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17998" y="4672693"/>
            <a:ext cx="582645" cy="59836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 descr="Angular Logo PNG Transparent (1) – Brands Logos">
            <a:extLst>
              <a:ext uri="{FF2B5EF4-FFF2-40B4-BE49-F238E27FC236}">
                <a16:creationId xmlns:a16="http://schemas.microsoft.com/office/drawing/2014/main" id="{68806C30-830B-B2DF-E624-ED13A02B6FC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209987" y="4923070"/>
            <a:ext cx="609756" cy="170249"/>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2">
            <a:extLst>
              <a:ext uri="{FF2B5EF4-FFF2-40B4-BE49-F238E27FC236}">
                <a16:creationId xmlns:a16="http://schemas.microsoft.com/office/drawing/2014/main" id="{19A464EA-D013-471D-2265-1BA23EB7CDE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087178" y="4875701"/>
            <a:ext cx="728671" cy="19234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D4110407-6125-88A7-28DD-B128C9F0E98F}"/>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451013" y="5459389"/>
            <a:ext cx="339483" cy="348641"/>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6" descr="iOS Logo, symbol, meaning, history, PNG, brand">
            <a:extLst>
              <a:ext uri="{FF2B5EF4-FFF2-40B4-BE49-F238E27FC236}">
                <a16:creationId xmlns:a16="http://schemas.microsoft.com/office/drawing/2014/main" id="{D7A7A05B-03D8-4623-8E28-5959E130ABFA}"/>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208981" y="5467163"/>
            <a:ext cx="478936" cy="276670"/>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Group 16">
            <a:extLst>
              <a:ext uri="{FF2B5EF4-FFF2-40B4-BE49-F238E27FC236}">
                <a16:creationId xmlns:a16="http://schemas.microsoft.com/office/drawing/2014/main" id="{9D9DD9A1-D24E-4F20-2C89-52672236F055}"/>
              </a:ext>
            </a:extLst>
          </p:cNvPr>
          <p:cNvGrpSpPr/>
          <p:nvPr/>
        </p:nvGrpSpPr>
        <p:grpSpPr>
          <a:xfrm>
            <a:off x="542378" y="4760996"/>
            <a:ext cx="473207" cy="454729"/>
            <a:chOff x="528097" y="4955282"/>
            <a:chExt cx="353456" cy="333613"/>
          </a:xfrm>
        </p:grpSpPr>
        <p:pic>
          <p:nvPicPr>
            <p:cNvPr id="18" name="Picture 17">
              <a:extLst>
                <a:ext uri="{FF2B5EF4-FFF2-40B4-BE49-F238E27FC236}">
                  <a16:creationId xmlns:a16="http://schemas.microsoft.com/office/drawing/2014/main" id="{DC22C636-4355-E045-A2C1-3EF0867E2EF0}"/>
                </a:ext>
              </a:extLst>
            </p:cNvPr>
            <p:cNvPicPr>
              <a:picLocks noChangeAspect="1"/>
            </p:cNvPicPr>
            <p:nvPr/>
          </p:nvPicPr>
          <p:blipFill>
            <a:blip r:embed="rId17"/>
            <a:stretch>
              <a:fillRect/>
            </a:stretch>
          </p:blipFill>
          <p:spPr>
            <a:xfrm>
              <a:off x="607012" y="4955282"/>
              <a:ext cx="197281" cy="180840"/>
            </a:xfrm>
            <a:prstGeom prst="rect">
              <a:avLst/>
            </a:prstGeom>
          </p:spPr>
        </p:pic>
        <p:sp>
          <p:nvSpPr>
            <p:cNvPr id="24" name="TextBox 23">
              <a:extLst>
                <a:ext uri="{FF2B5EF4-FFF2-40B4-BE49-F238E27FC236}">
                  <a16:creationId xmlns:a16="http://schemas.microsoft.com/office/drawing/2014/main" id="{F4D0A334-5DCC-83AE-385C-5D1D58F118F4}"/>
                </a:ext>
              </a:extLst>
            </p:cNvPr>
            <p:cNvSpPr txBox="1"/>
            <p:nvPr/>
          </p:nvSpPr>
          <p:spPr>
            <a:xfrm>
              <a:off x="528097" y="5119545"/>
              <a:ext cx="353456"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Sales</a:t>
              </a:r>
            </a:p>
          </p:txBody>
        </p:sp>
      </p:grpSp>
      <p:grpSp>
        <p:nvGrpSpPr>
          <p:cNvPr id="25" name="Group 24">
            <a:extLst>
              <a:ext uri="{FF2B5EF4-FFF2-40B4-BE49-F238E27FC236}">
                <a16:creationId xmlns:a16="http://schemas.microsoft.com/office/drawing/2014/main" id="{E24EB4EB-A0BD-4FEC-681C-4B76ACFBF6AF}"/>
              </a:ext>
            </a:extLst>
          </p:cNvPr>
          <p:cNvGrpSpPr/>
          <p:nvPr/>
        </p:nvGrpSpPr>
        <p:grpSpPr>
          <a:xfrm>
            <a:off x="1082624" y="4754761"/>
            <a:ext cx="723276" cy="460964"/>
            <a:chOff x="931627" y="4950708"/>
            <a:chExt cx="540242" cy="338187"/>
          </a:xfrm>
        </p:grpSpPr>
        <p:pic>
          <p:nvPicPr>
            <p:cNvPr id="27" name="Picture 26">
              <a:extLst>
                <a:ext uri="{FF2B5EF4-FFF2-40B4-BE49-F238E27FC236}">
                  <a16:creationId xmlns:a16="http://schemas.microsoft.com/office/drawing/2014/main" id="{BAD3511A-FFED-6534-35D3-85CAA6F4D54F}"/>
                </a:ext>
              </a:extLst>
            </p:cNvPr>
            <p:cNvPicPr>
              <a:picLocks noChangeAspect="1"/>
            </p:cNvPicPr>
            <p:nvPr/>
          </p:nvPicPr>
          <p:blipFill>
            <a:blip r:embed="rId18"/>
            <a:stretch>
              <a:fillRect/>
            </a:stretch>
          </p:blipFill>
          <p:spPr>
            <a:xfrm>
              <a:off x="1078881" y="4950708"/>
              <a:ext cx="217677" cy="180840"/>
            </a:xfrm>
            <a:prstGeom prst="rect">
              <a:avLst/>
            </a:prstGeom>
          </p:spPr>
        </p:pic>
        <p:sp>
          <p:nvSpPr>
            <p:cNvPr id="28" name="TextBox 27">
              <a:extLst>
                <a:ext uri="{FF2B5EF4-FFF2-40B4-BE49-F238E27FC236}">
                  <a16:creationId xmlns:a16="http://schemas.microsoft.com/office/drawing/2014/main" id="{2527796C-DE34-304B-F8E3-581ACEB6D333}"/>
                </a:ext>
              </a:extLst>
            </p:cNvPr>
            <p:cNvSpPr txBox="1"/>
            <p:nvPr/>
          </p:nvSpPr>
          <p:spPr>
            <a:xfrm>
              <a:off x="931627" y="5119545"/>
              <a:ext cx="54024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Marketing </a:t>
              </a:r>
            </a:p>
          </p:txBody>
        </p:sp>
      </p:grpSp>
      <p:grpSp>
        <p:nvGrpSpPr>
          <p:cNvPr id="30" name="Group 29">
            <a:extLst>
              <a:ext uri="{FF2B5EF4-FFF2-40B4-BE49-F238E27FC236}">
                <a16:creationId xmlns:a16="http://schemas.microsoft.com/office/drawing/2014/main" id="{72656A27-AD7F-28E3-2382-4FF42B503D21}"/>
              </a:ext>
            </a:extLst>
          </p:cNvPr>
          <p:cNvGrpSpPr/>
          <p:nvPr/>
        </p:nvGrpSpPr>
        <p:grpSpPr>
          <a:xfrm>
            <a:off x="1714369" y="4703696"/>
            <a:ext cx="716863" cy="520026"/>
            <a:chOff x="1403501" y="4913244"/>
            <a:chExt cx="535452" cy="381518"/>
          </a:xfrm>
        </p:grpSpPr>
        <p:pic>
          <p:nvPicPr>
            <p:cNvPr id="34" name="Picture 33">
              <a:extLst>
                <a:ext uri="{FF2B5EF4-FFF2-40B4-BE49-F238E27FC236}">
                  <a16:creationId xmlns:a16="http://schemas.microsoft.com/office/drawing/2014/main" id="{BBAE3AD2-940B-A36C-8424-79D5C82D2761}"/>
                </a:ext>
              </a:extLst>
            </p:cNvPr>
            <p:cNvPicPr>
              <a:picLocks noChangeAspect="1"/>
            </p:cNvPicPr>
            <p:nvPr/>
          </p:nvPicPr>
          <p:blipFill>
            <a:blip r:embed="rId19"/>
            <a:stretch>
              <a:fillRect/>
            </a:stretch>
          </p:blipFill>
          <p:spPr>
            <a:xfrm>
              <a:off x="1541602" y="4913244"/>
              <a:ext cx="244654" cy="252610"/>
            </a:xfrm>
            <a:prstGeom prst="rect">
              <a:avLst/>
            </a:prstGeom>
          </p:spPr>
        </p:pic>
        <p:sp>
          <p:nvSpPr>
            <p:cNvPr id="57" name="TextBox 56">
              <a:extLst>
                <a:ext uri="{FF2B5EF4-FFF2-40B4-BE49-F238E27FC236}">
                  <a16:creationId xmlns:a16="http://schemas.microsoft.com/office/drawing/2014/main" id="{09FD313C-5F5F-4823-8BD7-63F2D3B4F598}"/>
                </a:ext>
              </a:extLst>
            </p:cNvPr>
            <p:cNvSpPr txBox="1"/>
            <p:nvPr/>
          </p:nvSpPr>
          <p:spPr>
            <a:xfrm>
              <a:off x="1403501" y="5125412"/>
              <a:ext cx="53545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Customer </a:t>
              </a:r>
            </a:p>
          </p:txBody>
        </p:sp>
      </p:grpSp>
      <p:grpSp>
        <p:nvGrpSpPr>
          <p:cNvPr id="58" name="Group 57">
            <a:extLst>
              <a:ext uri="{FF2B5EF4-FFF2-40B4-BE49-F238E27FC236}">
                <a16:creationId xmlns:a16="http://schemas.microsoft.com/office/drawing/2014/main" id="{73BCDDAF-3B06-F74E-6083-0874458B2963}"/>
              </a:ext>
            </a:extLst>
          </p:cNvPr>
          <p:cNvGrpSpPr/>
          <p:nvPr/>
        </p:nvGrpSpPr>
        <p:grpSpPr>
          <a:xfrm>
            <a:off x="2361129" y="4735561"/>
            <a:ext cx="556563" cy="497699"/>
            <a:chOff x="1886591" y="4936622"/>
            <a:chExt cx="415718" cy="365138"/>
          </a:xfrm>
        </p:grpSpPr>
        <p:pic>
          <p:nvPicPr>
            <p:cNvPr id="59" name="Picture 58">
              <a:extLst>
                <a:ext uri="{FF2B5EF4-FFF2-40B4-BE49-F238E27FC236}">
                  <a16:creationId xmlns:a16="http://schemas.microsoft.com/office/drawing/2014/main" id="{5E51C269-8835-DC9D-0A15-8208DB1689FF}"/>
                </a:ext>
              </a:extLst>
            </p:cNvPr>
            <p:cNvPicPr>
              <a:picLocks noChangeAspect="1"/>
            </p:cNvPicPr>
            <p:nvPr/>
          </p:nvPicPr>
          <p:blipFill>
            <a:blip r:embed="rId20"/>
            <a:stretch>
              <a:fillRect/>
            </a:stretch>
          </p:blipFill>
          <p:spPr>
            <a:xfrm>
              <a:off x="1975555" y="4936622"/>
              <a:ext cx="208350" cy="208350"/>
            </a:xfrm>
            <a:prstGeom prst="rect">
              <a:avLst/>
            </a:prstGeom>
          </p:spPr>
        </p:pic>
        <p:sp>
          <p:nvSpPr>
            <p:cNvPr id="60" name="TextBox 59">
              <a:extLst>
                <a:ext uri="{FF2B5EF4-FFF2-40B4-BE49-F238E27FC236}">
                  <a16:creationId xmlns:a16="http://schemas.microsoft.com/office/drawing/2014/main" id="{3F8C247E-5DD3-57BC-F752-A68A54377835}"/>
                </a:ext>
              </a:extLst>
            </p:cNvPr>
            <p:cNvSpPr txBox="1"/>
            <p:nvPr/>
          </p:nvSpPr>
          <p:spPr>
            <a:xfrm>
              <a:off x="1886591" y="5132410"/>
              <a:ext cx="415718"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Mobile </a:t>
              </a:r>
            </a:p>
          </p:txBody>
        </p:sp>
      </p:grpSp>
      <p:grpSp>
        <p:nvGrpSpPr>
          <p:cNvPr id="65" name="Group 64">
            <a:extLst>
              <a:ext uri="{FF2B5EF4-FFF2-40B4-BE49-F238E27FC236}">
                <a16:creationId xmlns:a16="http://schemas.microsoft.com/office/drawing/2014/main" id="{8FD61F8E-A3E2-8BAA-09D5-AE30674A69A8}"/>
              </a:ext>
            </a:extLst>
          </p:cNvPr>
          <p:cNvGrpSpPr/>
          <p:nvPr/>
        </p:nvGrpSpPr>
        <p:grpSpPr>
          <a:xfrm>
            <a:off x="477236" y="5403762"/>
            <a:ext cx="550151" cy="489945"/>
            <a:chOff x="485941" y="5620239"/>
            <a:chExt cx="410929" cy="359449"/>
          </a:xfrm>
        </p:grpSpPr>
        <p:pic>
          <p:nvPicPr>
            <p:cNvPr id="66" name="Picture 65">
              <a:extLst>
                <a:ext uri="{FF2B5EF4-FFF2-40B4-BE49-F238E27FC236}">
                  <a16:creationId xmlns:a16="http://schemas.microsoft.com/office/drawing/2014/main" id="{A689F791-709B-04AA-323D-24DAA7B82C58}"/>
                </a:ext>
              </a:extLst>
            </p:cNvPr>
            <p:cNvPicPr>
              <a:picLocks noChangeAspect="1"/>
            </p:cNvPicPr>
            <p:nvPr/>
          </p:nvPicPr>
          <p:blipFill>
            <a:blip r:embed="rId21"/>
            <a:stretch>
              <a:fillRect/>
            </a:stretch>
          </p:blipFill>
          <p:spPr>
            <a:xfrm>
              <a:off x="609054" y="5620239"/>
              <a:ext cx="197831" cy="197831"/>
            </a:xfrm>
            <a:prstGeom prst="rect">
              <a:avLst/>
            </a:prstGeom>
          </p:spPr>
        </p:pic>
        <p:sp>
          <p:nvSpPr>
            <p:cNvPr id="67" name="TextBox 66">
              <a:extLst>
                <a:ext uri="{FF2B5EF4-FFF2-40B4-BE49-F238E27FC236}">
                  <a16:creationId xmlns:a16="http://schemas.microsoft.com/office/drawing/2014/main" id="{28BE9436-08FD-42B4-2C8C-40B4A7687231}"/>
                </a:ext>
              </a:extLst>
            </p:cNvPr>
            <p:cNvSpPr txBox="1"/>
            <p:nvPr/>
          </p:nvSpPr>
          <p:spPr>
            <a:xfrm>
              <a:off x="485941" y="5810338"/>
              <a:ext cx="410929"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Activity</a:t>
              </a:r>
            </a:p>
          </p:txBody>
        </p:sp>
      </p:grpSp>
      <p:grpSp>
        <p:nvGrpSpPr>
          <p:cNvPr id="75" name="Group 74">
            <a:extLst>
              <a:ext uri="{FF2B5EF4-FFF2-40B4-BE49-F238E27FC236}">
                <a16:creationId xmlns:a16="http://schemas.microsoft.com/office/drawing/2014/main" id="{9081D2C4-78EA-91A7-C705-01ADDE7C5764}"/>
              </a:ext>
            </a:extLst>
          </p:cNvPr>
          <p:cNvGrpSpPr/>
          <p:nvPr/>
        </p:nvGrpSpPr>
        <p:grpSpPr>
          <a:xfrm>
            <a:off x="6759862" y="5433554"/>
            <a:ext cx="825867" cy="508854"/>
            <a:chOff x="983473" y="6836214"/>
            <a:chExt cx="553400" cy="287430"/>
          </a:xfrm>
        </p:grpSpPr>
        <p:sp>
          <p:nvSpPr>
            <p:cNvPr id="81" name="TextBox 80">
              <a:extLst>
                <a:ext uri="{FF2B5EF4-FFF2-40B4-BE49-F238E27FC236}">
                  <a16:creationId xmlns:a16="http://schemas.microsoft.com/office/drawing/2014/main" id="{3CFFCE21-AAD7-67DD-942D-89CCBFA9446C}"/>
                </a:ext>
              </a:extLst>
            </p:cNvPr>
            <p:cNvSpPr txBox="1"/>
            <p:nvPr/>
          </p:nvSpPr>
          <p:spPr>
            <a:xfrm>
              <a:off x="983473" y="6993257"/>
              <a:ext cx="553400" cy="130387"/>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Loan/Saving</a:t>
              </a:r>
            </a:p>
          </p:txBody>
        </p:sp>
        <p:pic>
          <p:nvPicPr>
            <p:cNvPr id="84" name="Picture 83">
              <a:extLst>
                <a:ext uri="{FF2B5EF4-FFF2-40B4-BE49-F238E27FC236}">
                  <a16:creationId xmlns:a16="http://schemas.microsoft.com/office/drawing/2014/main" id="{87886A5C-F4B8-F31E-4B93-18E6A91DF5FF}"/>
                </a:ext>
              </a:extLst>
            </p:cNvPr>
            <p:cNvPicPr>
              <a:picLocks noChangeAspect="1"/>
            </p:cNvPicPr>
            <p:nvPr/>
          </p:nvPicPr>
          <p:blipFill>
            <a:blip r:embed="rId7"/>
            <a:stretch>
              <a:fillRect/>
            </a:stretch>
          </p:blipFill>
          <p:spPr>
            <a:xfrm>
              <a:off x="1149059" y="6836214"/>
              <a:ext cx="199439" cy="184666"/>
            </a:xfrm>
            <a:prstGeom prst="rect">
              <a:avLst/>
            </a:prstGeom>
          </p:spPr>
        </p:pic>
      </p:grpSp>
      <p:pic>
        <p:nvPicPr>
          <p:cNvPr id="85" name="Picture 8" descr="Java Logo PNG Transparent (1) – Brands Logos">
            <a:extLst>
              <a:ext uri="{FF2B5EF4-FFF2-40B4-BE49-F238E27FC236}">
                <a16:creationId xmlns:a16="http://schemas.microsoft.com/office/drawing/2014/main" id="{765B79AF-39E3-5C6C-7AA2-402DA158B44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037660" y="4703334"/>
            <a:ext cx="582645" cy="59836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0" descr="Angular Logo PNG Transparent (1) – Brands Logos">
            <a:extLst>
              <a:ext uri="{FF2B5EF4-FFF2-40B4-BE49-F238E27FC236}">
                <a16:creationId xmlns:a16="http://schemas.microsoft.com/office/drawing/2014/main" id="{B2C28E9C-895D-1E2E-2DAE-60B70E5E724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929649" y="4953711"/>
            <a:ext cx="609756" cy="170249"/>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CF6AEC47-D230-B6B0-6C48-E6D73DC3246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806840" y="4906342"/>
            <a:ext cx="728671" cy="192344"/>
          </a:xfrm>
          <a:prstGeom prst="rect">
            <a:avLst/>
          </a:prstGeom>
          <a:noFill/>
          <a:extLst>
            <a:ext uri="{909E8E84-426E-40DD-AFC4-6F175D3DCCD1}">
              <a14:hiddenFill xmlns:a14="http://schemas.microsoft.com/office/drawing/2010/main">
                <a:solidFill>
                  <a:srgbClr val="FFFFFF"/>
                </a:solidFill>
              </a14:hiddenFill>
            </a:ext>
          </a:extLst>
        </p:spPr>
      </p:pic>
      <p:grpSp>
        <p:nvGrpSpPr>
          <p:cNvPr id="91" name="Group 90">
            <a:extLst>
              <a:ext uri="{FF2B5EF4-FFF2-40B4-BE49-F238E27FC236}">
                <a16:creationId xmlns:a16="http://schemas.microsoft.com/office/drawing/2014/main" id="{FB17B454-6819-2FAF-8B4D-7A5602C66862}"/>
              </a:ext>
            </a:extLst>
          </p:cNvPr>
          <p:cNvGrpSpPr/>
          <p:nvPr/>
        </p:nvGrpSpPr>
        <p:grpSpPr>
          <a:xfrm>
            <a:off x="6262040" y="4791637"/>
            <a:ext cx="473207" cy="454729"/>
            <a:chOff x="528097" y="4955282"/>
            <a:chExt cx="353456" cy="333613"/>
          </a:xfrm>
        </p:grpSpPr>
        <p:pic>
          <p:nvPicPr>
            <p:cNvPr id="92" name="Picture 91">
              <a:extLst>
                <a:ext uri="{FF2B5EF4-FFF2-40B4-BE49-F238E27FC236}">
                  <a16:creationId xmlns:a16="http://schemas.microsoft.com/office/drawing/2014/main" id="{C93D31AF-A96E-9749-D1F6-2BD49666B1CF}"/>
                </a:ext>
              </a:extLst>
            </p:cNvPr>
            <p:cNvPicPr>
              <a:picLocks noChangeAspect="1"/>
            </p:cNvPicPr>
            <p:nvPr/>
          </p:nvPicPr>
          <p:blipFill>
            <a:blip r:embed="rId17"/>
            <a:stretch>
              <a:fillRect/>
            </a:stretch>
          </p:blipFill>
          <p:spPr>
            <a:xfrm>
              <a:off x="607012" y="4955282"/>
              <a:ext cx="197281" cy="180840"/>
            </a:xfrm>
            <a:prstGeom prst="rect">
              <a:avLst/>
            </a:prstGeom>
          </p:spPr>
        </p:pic>
        <p:sp>
          <p:nvSpPr>
            <p:cNvPr id="93" name="TextBox 92">
              <a:extLst>
                <a:ext uri="{FF2B5EF4-FFF2-40B4-BE49-F238E27FC236}">
                  <a16:creationId xmlns:a16="http://schemas.microsoft.com/office/drawing/2014/main" id="{3C10B5DC-8A93-3D6D-6D39-29539CBA7841}"/>
                </a:ext>
              </a:extLst>
            </p:cNvPr>
            <p:cNvSpPr txBox="1"/>
            <p:nvPr/>
          </p:nvSpPr>
          <p:spPr>
            <a:xfrm>
              <a:off x="528097" y="5119545"/>
              <a:ext cx="353456"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Sales</a:t>
              </a:r>
            </a:p>
          </p:txBody>
        </p:sp>
      </p:grpSp>
      <p:grpSp>
        <p:nvGrpSpPr>
          <p:cNvPr id="94" name="Group 93">
            <a:extLst>
              <a:ext uri="{FF2B5EF4-FFF2-40B4-BE49-F238E27FC236}">
                <a16:creationId xmlns:a16="http://schemas.microsoft.com/office/drawing/2014/main" id="{567F000C-C1D4-1FB3-BF41-494FD304DDE2}"/>
              </a:ext>
            </a:extLst>
          </p:cNvPr>
          <p:cNvGrpSpPr/>
          <p:nvPr/>
        </p:nvGrpSpPr>
        <p:grpSpPr>
          <a:xfrm>
            <a:off x="6802286" y="4785402"/>
            <a:ext cx="723276" cy="460964"/>
            <a:chOff x="931627" y="4950708"/>
            <a:chExt cx="540242" cy="338187"/>
          </a:xfrm>
        </p:grpSpPr>
        <p:pic>
          <p:nvPicPr>
            <p:cNvPr id="95" name="Picture 94">
              <a:extLst>
                <a:ext uri="{FF2B5EF4-FFF2-40B4-BE49-F238E27FC236}">
                  <a16:creationId xmlns:a16="http://schemas.microsoft.com/office/drawing/2014/main" id="{34AF22EA-582D-B6CF-5227-2F31BB58F392}"/>
                </a:ext>
              </a:extLst>
            </p:cNvPr>
            <p:cNvPicPr>
              <a:picLocks noChangeAspect="1"/>
            </p:cNvPicPr>
            <p:nvPr/>
          </p:nvPicPr>
          <p:blipFill>
            <a:blip r:embed="rId18"/>
            <a:stretch>
              <a:fillRect/>
            </a:stretch>
          </p:blipFill>
          <p:spPr>
            <a:xfrm>
              <a:off x="1078881" y="4950708"/>
              <a:ext cx="217677" cy="180840"/>
            </a:xfrm>
            <a:prstGeom prst="rect">
              <a:avLst/>
            </a:prstGeom>
          </p:spPr>
        </p:pic>
        <p:sp>
          <p:nvSpPr>
            <p:cNvPr id="96" name="TextBox 95">
              <a:extLst>
                <a:ext uri="{FF2B5EF4-FFF2-40B4-BE49-F238E27FC236}">
                  <a16:creationId xmlns:a16="http://schemas.microsoft.com/office/drawing/2014/main" id="{31FCFA6D-4275-5F16-2240-6073DAB6CB61}"/>
                </a:ext>
              </a:extLst>
            </p:cNvPr>
            <p:cNvSpPr txBox="1"/>
            <p:nvPr/>
          </p:nvSpPr>
          <p:spPr>
            <a:xfrm>
              <a:off x="931627" y="5119545"/>
              <a:ext cx="54024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Marketing </a:t>
              </a:r>
            </a:p>
          </p:txBody>
        </p:sp>
      </p:grpSp>
      <p:grpSp>
        <p:nvGrpSpPr>
          <p:cNvPr id="97" name="Group 96">
            <a:extLst>
              <a:ext uri="{FF2B5EF4-FFF2-40B4-BE49-F238E27FC236}">
                <a16:creationId xmlns:a16="http://schemas.microsoft.com/office/drawing/2014/main" id="{876835A4-96D9-66DC-255D-858DA9D95D8A}"/>
              </a:ext>
            </a:extLst>
          </p:cNvPr>
          <p:cNvGrpSpPr/>
          <p:nvPr/>
        </p:nvGrpSpPr>
        <p:grpSpPr>
          <a:xfrm>
            <a:off x="7434031" y="4734337"/>
            <a:ext cx="716863" cy="520026"/>
            <a:chOff x="1403501" y="4913244"/>
            <a:chExt cx="535452" cy="381518"/>
          </a:xfrm>
        </p:grpSpPr>
        <p:pic>
          <p:nvPicPr>
            <p:cNvPr id="98" name="Picture 97">
              <a:extLst>
                <a:ext uri="{FF2B5EF4-FFF2-40B4-BE49-F238E27FC236}">
                  <a16:creationId xmlns:a16="http://schemas.microsoft.com/office/drawing/2014/main" id="{86C26178-6B4D-11F1-C7AF-389076F9CBB4}"/>
                </a:ext>
              </a:extLst>
            </p:cNvPr>
            <p:cNvPicPr>
              <a:picLocks noChangeAspect="1"/>
            </p:cNvPicPr>
            <p:nvPr/>
          </p:nvPicPr>
          <p:blipFill>
            <a:blip r:embed="rId19"/>
            <a:stretch>
              <a:fillRect/>
            </a:stretch>
          </p:blipFill>
          <p:spPr>
            <a:xfrm>
              <a:off x="1541602" y="4913244"/>
              <a:ext cx="244654" cy="252610"/>
            </a:xfrm>
            <a:prstGeom prst="rect">
              <a:avLst/>
            </a:prstGeom>
          </p:spPr>
        </p:pic>
        <p:sp>
          <p:nvSpPr>
            <p:cNvPr id="99" name="TextBox 98">
              <a:extLst>
                <a:ext uri="{FF2B5EF4-FFF2-40B4-BE49-F238E27FC236}">
                  <a16:creationId xmlns:a16="http://schemas.microsoft.com/office/drawing/2014/main" id="{977F0577-F9AC-66C6-F5F2-0F70FFCB8620}"/>
                </a:ext>
              </a:extLst>
            </p:cNvPr>
            <p:cNvSpPr txBox="1"/>
            <p:nvPr/>
          </p:nvSpPr>
          <p:spPr>
            <a:xfrm>
              <a:off x="1403501" y="5125412"/>
              <a:ext cx="53545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Customer </a:t>
              </a:r>
            </a:p>
          </p:txBody>
        </p:sp>
      </p:grpSp>
      <p:grpSp>
        <p:nvGrpSpPr>
          <p:cNvPr id="103" name="Group 102">
            <a:extLst>
              <a:ext uri="{FF2B5EF4-FFF2-40B4-BE49-F238E27FC236}">
                <a16:creationId xmlns:a16="http://schemas.microsoft.com/office/drawing/2014/main" id="{B0EF40EE-052B-FB48-59C9-CDDBDF4A69C4}"/>
              </a:ext>
            </a:extLst>
          </p:cNvPr>
          <p:cNvGrpSpPr/>
          <p:nvPr/>
        </p:nvGrpSpPr>
        <p:grpSpPr>
          <a:xfrm>
            <a:off x="6196898" y="5434403"/>
            <a:ext cx="550151" cy="489945"/>
            <a:chOff x="485941" y="5620239"/>
            <a:chExt cx="410929" cy="359449"/>
          </a:xfrm>
        </p:grpSpPr>
        <p:pic>
          <p:nvPicPr>
            <p:cNvPr id="105" name="Picture 104">
              <a:extLst>
                <a:ext uri="{FF2B5EF4-FFF2-40B4-BE49-F238E27FC236}">
                  <a16:creationId xmlns:a16="http://schemas.microsoft.com/office/drawing/2014/main" id="{6AF5E65F-8BC2-7EC1-E8E9-2046A216910F}"/>
                </a:ext>
              </a:extLst>
            </p:cNvPr>
            <p:cNvPicPr>
              <a:picLocks noChangeAspect="1"/>
            </p:cNvPicPr>
            <p:nvPr/>
          </p:nvPicPr>
          <p:blipFill>
            <a:blip r:embed="rId21"/>
            <a:stretch>
              <a:fillRect/>
            </a:stretch>
          </p:blipFill>
          <p:spPr>
            <a:xfrm>
              <a:off x="609054" y="5620239"/>
              <a:ext cx="197831" cy="197831"/>
            </a:xfrm>
            <a:prstGeom prst="rect">
              <a:avLst/>
            </a:prstGeom>
          </p:spPr>
        </p:pic>
        <p:sp>
          <p:nvSpPr>
            <p:cNvPr id="111" name="TextBox 110">
              <a:extLst>
                <a:ext uri="{FF2B5EF4-FFF2-40B4-BE49-F238E27FC236}">
                  <a16:creationId xmlns:a16="http://schemas.microsoft.com/office/drawing/2014/main" id="{D0082432-ED3A-6FAC-7C84-B05A0A435FCE}"/>
                </a:ext>
              </a:extLst>
            </p:cNvPr>
            <p:cNvSpPr txBox="1"/>
            <p:nvPr/>
          </p:nvSpPr>
          <p:spPr>
            <a:xfrm>
              <a:off x="485941" y="5810338"/>
              <a:ext cx="410929"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Activity</a:t>
              </a:r>
            </a:p>
          </p:txBody>
        </p:sp>
      </p:grpSp>
    </p:spTree>
    <p:extLst>
      <p:ext uri="{BB962C8B-B14F-4D97-AF65-F5344CB8AC3E}">
        <p14:creationId xmlns:p14="http://schemas.microsoft.com/office/powerpoint/2010/main" val="660642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16BFA8-639C-3192-DB73-1C1ACA4BC2AB}"/>
              </a:ext>
            </a:extLst>
          </p:cNvPr>
          <p:cNvPicPr>
            <a:picLocks noChangeAspect="1"/>
          </p:cNvPicPr>
          <p:nvPr/>
        </p:nvPicPr>
        <p:blipFill>
          <a:blip r:embed="rId3"/>
          <a:stretch>
            <a:fillRect/>
          </a:stretch>
        </p:blipFill>
        <p:spPr>
          <a:xfrm>
            <a:off x="4863548" y="0"/>
            <a:ext cx="7328452" cy="6871290"/>
          </a:xfrm>
          <a:prstGeom prst="rect">
            <a:avLst/>
          </a:prstGeom>
        </p:spPr>
      </p:pic>
      <p:sp>
        <p:nvSpPr>
          <p:cNvPr id="3" name="Rectangle 2">
            <a:extLst>
              <a:ext uri="{FF2B5EF4-FFF2-40B4-BE49-F238E27FC236}">
                <a16:creationId xmlns:a16="http://schemas.microsoft.com/office/drawing/2014/main" id="{BA573E95-7F22-1DD9-5BE3-601F27950FA7}"/>
              </a:ext>
            </a:extLst>
          </p:cNvPr>
          <p:cNvSpPr/>
          <p:nvPr/>
        </p:nvSpPr>
        <p:spPr>
          <a:xfrm>
            <a:off x="225285" y="717193"/>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7" name="TextBox 6">
            <a:extLst>
              <a:ext uri="{FF2B5EF4-FFF2-40B4-BE49-F238E27FC236}">
                <a16:creationId xmlns:a16="http://schemas.microsoft.com/office/drawing/2014/main" id="{38493AF1-DFDA-5C73-E842-D56FFFA94F1E}"/>
              </a:ext>
            </a:extLst>
          </p:cNvPr>
          <p:cNvSpPr txBox="1"/>
          <p:nvPr/>
        </p:nvSpPr>
        <p:spPr>
          <a:xfrm>
            <a:off x="2769917" y="1459805"/>
            <a:ext cx="6362357" cy="821892"/>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altLang="ko-KR" dirty="0"/>
              <a:t>Cryptocurrency is one of the most dynamic sectors in finance. We offer an all-encompassing platform that includes Coin Management, Credit Card Management, P2P Funding, and other related features to bolster crypto businesses.</a:t>
            </a:r>
          </a:p>
        </p:txBody>
      </p:sp>
      <p:sp>
        <p:nvSpPr>
          <p:cNvPr id="10" name="TextBox 9">
            <a:extLst>
              <a:ext uri="{FF2B5EF4-FFF2-40B4-BE49-F238E27FC236}">
                <a16:creationId xmlns:a16="http://schemas.microsoft.com/office/drawing/2014/main" id="{F7CC02C7-C6EF-A212-552C-5FC4B28F9649}"/>
              </a:ext>
            </a:extLst>
          </p:cNvPr>
          <p:cNvSpPr txBox="1"/>
          <p:nvPr/>
        </p:nvSpPr>
        <p:spPr>
          <a:xfrm>
            <a:off x="481428" y="3139259"/>
            <a:ext cx="6131245" cy="1075807"/>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b="1" dirty="0"/>
              <a:t>XBITU</a:t>
            </a:r>
            <a:r>
              <a:rPr lang="en-US" dirty="0"/>
              <a:t> : Implementing Mobile Wallet, empowering client with crypto coin management, seamless coin transfers, integration with Visa and other cards, and innovative features like P2P funding and crypto-backed loans. Experience a versatile and secure way to manage your digital assets.</a:t>
            </a:r>
            <a:endParaRPr lang="en-US" altLang="ko-KR" dirty="0"/>
          </a:p>
        </p:txBody>
      </p:sp>
      <p:sp>
        <p:nvSpPr>
          <p:cNvPr id="20" name="TextBox 19">
            <a:extLst>
              <a:ext uri="{FF2B5EF4-FFF2-40B4-BE49-F238E27FC236}">
                <a16:creationId xmlns:a16="http://schemas.microsoft.com/office/drawing/2014/main" id="{130E7B24-9453-BCB7-0ADB-F1AF60BC9B2E}"/>
              </a:ext>
            </a:extLst>
          </p:cNvPr>
          <p:cNvSpPr txBox="1"/>
          <p:nvPr/>
        </p:nvSpPr>
        <p:spPr>
          <a:xfrm>
            <a:off x="511869" y="1100373"/>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CRYPTO COINS</a:t>
            </a:r>
          </a:p>
        </p:txBody>
      </p:sp>
      <p:pic>
        <p:nvPicPr>
          <p:cNvPr id="24" name="Picture 23">
            <a:extLst>
              <a:ext uri="{FF2B5EF4-FFF2-40B4-BE49-F238E27FC236}">
                <a16:creationId xmlns:a16="http://schemas.microsoft.com/office/drawing/2014/main" id="{3DBF1B1D-EA94-B8E3-E6FB-9A229AED1C29}"/>
              </a:ext>
            </a:extLst>
          </p:cNvPr>
          <p:cNvPicPr>
            <a:picLocks noChangeAspect="1"/>
          </p:cNvPicPr>
          <p:nvPr/>
        </p:nvPicPr>
        <p:blipFill>
          <a:blip r:embed="rId4"/>
          <a:stretch>
            <a:fillRect/>
          </a:stretch>
        </p:blipFill>
        <p:spPr>
          <a:xfrm>
            <a:off x="528726" y="1503347"/>
            <a:ext cx="2115108" cy="863036"/>
          </a:xfrm>
          <a:prstGeom prst="roundRect">
            <a:avLst/>
          </a:prstGeom>
        </p:spPr>
      </p:pic>
      <p:grpSp>
        <p:nvGrpSpPr>
          <p:cNvPr id="5" name="Group 4">
            <a:extLst>
              <a:ext uri="{FF2B5EF4-FFF2-40B4-BE49-F238E27FC236}">
                <a16:creationId xmlns:a16="http://schemas.microsoft.com/office/drawing/2014/main" id="{6C7DBA64-CC30-7CE8-6C51-3FA8E698433B}"/>
              </a:ext>
            </a:extLst>
          </p:cNvPr>
          <p:cNvGrpSpPr/>
          <p:nvPr/>
        </p:nvGrpSpPr>
        <p:grpSpPr>
          <a:xfrm>
            <a:off x="497194" y="2568972"/>
            <a:ext cx="1299848" cy="464716"/>
            <a:chOff x="477936" y="2803070"/>
            <a:chExt cx="716005" cy="235961"/>
          </a:xfrm>
        </p:grpSpPr>
        <p:pic>
          <p:nvPicPr>
            <p:cNvPr id="25" name="Picture 24">
              <a:extLst>
                <a:ext uri="{FF2B5EF4-FFF2-40B4-BE49-F238E27FC236}">
                  <a16:creationId xmlns:a16="http://schemas.microsoft.com/office/drawing/2014/main" id="{3597E7EF-AFD2-FC64-EB7D-D9C667EB5A46}"/>
                </a:ext>
              </a:extLst>
            </p:cNvPr>
            <p:cNvPicPr>
              <a:picLocks noChangeAspect="1"/>
            </p:cNvPicPr>
            <p:nvPr/>
          </p:nvPicPr>
          <p:blipFill>
            <a:blip r:embed="rId5"/>
            <a:stretch>
              <a:fillRect/>
            </a:stretch>
          </p:blipFill>
          <p:spPr>
            <a:xfrm>
              <a:off x="501422" y="2803070"/>
              <a:ext cx="532341" cy="134383"/>
            </a:xfrm>
            <a:prstGeom prst="rect">
              <a:avLst/>
            </a:prstGeom>
          </p:spPr>
        </p:pic>
        <p:sp>
          <p:nvSpPr>
            <p:cNvPr id="26" name="TextBox 25">
              <a:extLst>
                <a:ext uri="{FF2B5EF4-FFF2-40B4-BE49-F238E27FC236}">
                  <a16:creationId xmlns:a16="http://schemas.microsoft.com/office/drawing/2014/main" id="{673E18B0-E0EE-172D-6153-599FD9D3B5E0}"/>
                </a:ext>
              </a:extLst>
            </p:cNvPr>
            <p:cNvSpPr txBox="1"/>
            <p:nvPr/>
          </p:nvSpPr>
          <p:spPr>
            <a:xfrm>
              <a:off x="477936" y="2937453"/>
              <a:ext cx="716005" cy="101578"/>
            </a:xfrm>
            <a:prstGeom prst="rect">
              <a:avLst/>
            </a:prstGeom>
            <a:noFill/>
          </p:spPr>
          <p:txBody>
            <a:bodyPr wrap="square" rtlCol="0">
              <a:spAutoFit/>
            </a:bodyPr>
            <a:lstStyle/>
            <a:p>
              <a:r>
                <a:rPr lang="en-MM" sz="700" dirty="0"/>
                <a:t>Crypto Coin &amp; Wallet </a:t>
              </a:r>
            </a:p>
          </p:txBody>
        </p:sp>
      </p:grpSp>
      <p:sp>
        <p:nvSpPr>
          <p:cNvPr id="39" name="TextBox 38">
            <a:extLst>
              <a:ext uri="{FF2B5EF4-FFF2-40B4-BE49-F238E27FC236}">
                <a16:creationId xmlns:a16="http://schemas.microsoft.com/office/drawing/2014/main" id="{3444626D-375F-2F4F-29FD-5B310047B0CE}"/>
              </a:ext>
            </a:extLst>
          </p:cNvPr>
          <p:cNvSpPr txBox="1"/>
          <p:nvPr/>
        </p:nvSpPr>
        <p:spPr>
          <a:xfrm>
            <a:off x="1137070" y="4919034"/>
            <a:ext cx="505267"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Swap </a:t>
            </a:r>
          </a:p>
        </p:txBody>
      </p:sp>
      <p:sp>
        <p:nvSpPr>
          <p:cNvPr id="40" name="TextBox 39">
            <a:extLst>
              <a:ext uri="{FF2B5EF4-FFF2-40B4-BE49-F238E27FC236}">
                <a16:creationId xmlns:a16="http://schemas.microsoft.com/office/drawing/2014/main" id="{040CB037-7590-0CE7-19A5-B399B31E37E5}"/>
              </a:ext>
            </a:extLst>
          </p:cNvPr>
          <p:cNvSpPr txBox="1"/>
          <p:nvPr/>
        </p:nvSpPr>
        <p:spPr>
          <a:xfrm>
            <a:off x="1593846" y="4932259"/>
            <a:ext cx="729687"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P2P Fund </a:t>
            </a:r>
          </a:p>
        </p:txBody>
      </p:sp>
      <p:pic>
        <p:nvPicPr>
          <p:cNvPr id="41" name="Picture 40">
            <a:extLst>
              <a:ext uri="{FF2B5EF4-FFF2-40B4-BE49-F238E27FC236}">
                <a16:creationId xmlns:a16="http://schemas.microsoft.com/office/drawing/2014/main" id="{F5B4CF63-26CB-80EA-5782-FACD74F569FD}"/>
              </a:ext>
            </a:extLst>
          </p:cNvPr>
          <p:cNvPicPr>
            <a:picLocks noChangeAspect="1"/>
          </p:cNvPicPr>
          <p:nvPr/>
        </p:nvPicPr>
        <p:blipFill>
          <a:blip r:embed="rId6"/>
          <a:stretch>
            <a:fillRect/>
          </a:stretch>
        </p:blipFill>
        <p:spPr>
          <a:xfrm>
            <a:off x="2367682" y="4589021"/>
            <a:ext cx="283779" cy="343238"/>
          </a:xfrm>
          <a:prstGeom prst="rect">
            <a:avLst/>
          </a:prstGeom>
        </p:spPr>
      </p:pic>
      <p:sp>
        <p:nvSpPr>
          <p:cNvPr id="42" name="TextBox 41">
            <a:extLst>
              <a:ext uri="{FF2B5EF4-FFF2-40B4-BE49-F238E27FC236}">
                <a16:creationId xmlns:a16="http://schemas.microsoft.com/office/drawing/2014/main" id="{E1442846-8958-17D2-E0B4-5CA1F686F60B}"/>
              </a:ext>
            </a:extLst>
          </p:cNvPr>
          <p:cNvSpPr txBox="1"/>
          <p:nvPr/>
        </p:nvSpPr>
        <p:spPr>
          <a:xfrm>
            <a:off x="2265991" y="4935126"/>
            <a:ext cx="556563"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Mobile </a:t>
            </a:r>
          </a:p>
        </p:txBody>
      </p:sp>
      <p:sp>
        <p:nvSpPr>
          <p:cNvPr id="44" name="TextBox 43">
            <a:extLst>
              <a:ext uri="{FF2B5EF4-FFF2-40B4-BE49-F238E27FC236}">
                <a16:creationId xmlns:a16="http://schemas.microsoft.com/office/drawing/2014/main" id="{96D37C5D-7DE5-462A-E778-B41D5387F62A}"/>
              </a:ext>
            </a:extLst>
          </p:cNvPr>
          <p:cNvSpPr txBox="1"/>
          <p:nvPr/>
        </p:nvSpPr>
        <p:spPr>
          <a:xfrm>
            <a:off x="660985" y="5695042"/>
            <a:ext cx="569387"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Staking</a:t>
            </a:r>
          </a:p>
        </p:txBody>
      </p:sp>
      <p:sp>
        <p:nvSpPr>
          <p:cNvPr id="51" name="TextBox 50">
            <a:extLst>
              <a:ext uri="{FF2B5EF4-FFF2-40B4-BE49-F238E27FC236}">
                <a16:creationId xmlns:a16="http://schemas.microsoft.com/office/drawing/2014/main" id="{E81B9256-AF77-021E-CA23-D877211A3BB8}"/>
              </a:ext>
            </a:extLst>
          </p:cNvPr>
          <p:cNvSpPr txBox="1"/>
          <p:nvPr/>
        </p:nvSpPr>
        <p:spPr>
          <a:xfrm>
            <a:off x="1178194" y="5691726"/>
            <a:ext cx="434734"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Card</a:t>
            </a:r>
          </a:p>
        </p:txBody>
      </p:sp>
      <p:pic>
        <p:nvPicPr>
          <p:cNvPr id="52" name="Picture 51">
            <a:extLst>
              <a:ext uri="{FF2B5EF4-FFF2-40B4-BE49-F238E27FC236}">
                <a16:creationId xmlns:a16="http://schemas.microsoft.com/office/drawing/2014/main" id="{B01C7F43-CA0F-73E3-4059-5B2D5BDAEA10}"/>
              </a:ext>
            </a:extLst>
          </p:cNvPr>
          <p:cNvPicPr>
            <a:picLocks noChangeAspect="1"/>
          </p:cNvPicPr>
          <p:nvPr/>
        </p:nvPicPr>
        <p:blipFill>
          <a:blip r:embed="rId7"/>
          <a:stretch>
            <a:fillRect/>
          </a:stretch>
        </p:blipFill>
        <p:spPr>
          <a:xfrm>
            <a:off x="1715442" y="5390835"/>
            <a:ext cx="261848" cy="242452"/>
          </a:xfrm>
          <a:prstGeom prst="rect">
            <a:avLst/>
          </a:prstGeom>
        </p:spPr>
      </p:pic>
      <p:sp>
        <p:nvSpPr>
          <p:cNvPr id="53" name="TextBox 52">
            <a:extLst>
              <a:ext uri="{FF2B5EF4-FFF2-40B4-BE49-F238E27FC236}">
                <a16:creationId xmlns:a16="http://schemas.microsoft.com/office/drawing/2014/main" id="{DA7BD39B-9863-8502-64C3-ACEE91969097}"/>
              </a:ext>
            </a:extLst>
          </p:cNvPr>
          <p:cNvSpPr txBox="1"/>
          <p:nvPr/>
        </p:nvSpPr>
        <p:spPr>
          <a:xfrm>
            <a:off x="1642337" y="5700358"/>
            <a:ext cx="421910"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Web</a:t>
            </a:r>
          </a:p>
        </p:txBody>
      </p:sp>
      <p:sp>
        <p:nvSpPr>
          <p:cNvPr id="38" name="TextBox 37">
            <a:extLst>
              <a:ext uri="{FF2B5EF4-FFF2-40B4-BE49-F238E27FC236}">
                <a16:creationId xmlns:a16="http://schemas.microsoft.com/office/drawing/2014/main" id="{4F023264-8194-9E79-9FC2-36EB17E5CAA8}"/>
              </a:ext>
            </a:extLst>
          </p:cNvPr>
          <p:cNvSpPr txBox="1"/>
          <p:nvPr/>
        </p:nvSpPr>
        <p:spPr>
          <a:xfrm>
            <a:off x="613741" y="4921770"/>
            <a:ext cx="505267"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Wallet</a:t>
            </a:r>
          </a:p>
        </p:txBody>
      </p:sp>
      <p:pic>
        <p:nvPicPr>
          <p:cNvPr id="54" name="Picture 53">
            <a:extLst>
              <a:ext uri="{FF2B5EF4-FFF2-40B4-BE49-F238E27FC236}">
                <a16:creationId xmlns:a16="http://schemas.microsoft.com/office/drawing/2014/main" id="{7A56A7EB-076F-CAEC-B7A0-ABD3F3CE7DC7}"/>
              </a:ext>
            </a:extLst>
          </p:cNvPr>
          <p:cNvPicPr>
            <a:picLocks noChangeAspect="1"/>
          </p:cNvPicPr>
          <p:nvPr/>
        </p:nvPicPr>
        <p:blipFill>
          <a:blip r:embed="rId8"/>
          <a:stretch>
            <a:fillRect/>
          </a:stretch>
        </p:blipFill>
        <p:spPr>
          <a:xfrm>
            <a:off x="747640" y="4599450"/>
            <a:ext cx="260063" cy="291252"/>
          </a:xfrm>
          <a:prstGeom prst="rect">
            <a:avLst/>
          </a:prstGeom>
        </p:spPr>
      </p:pic>
      <p:pic>
        <p:nvPicPr>
          <p:cNvPr id="55" name="Picture 54">
            <a:extLst>
              <a:ext uri="{FF2B5EF4-FFF2-40B4-BE49-F238E27FC236}">
                <a16:creationId xmlns:a16="http://schemas.microsoft.com/office/drawing/2014/main" id="{21C165E2-65AF-B853-6D86-2EBF60423216}"/>
              </a:ext>
            </a:extLst>
          </p:cNvPr>
          <p:cNvPicPr>
            <a:picLocks noChangeAspect="1"/>
          </p:cNvPicPr>
          <p:nvPr/>
        </p:nvPicPr>
        <p:blipFill>
          <a:blip r:embed="rId9"/>
          <a:stretch>
            <a:fillRect/>
          </a:stretch>
        </p:blipFill>
        <p:spPr>
          <a:xfrm>
            <a:off x="1226423" y="4607927"/>
            <a:ext cx="260063" cy="291252"/>
          </a:xfrm>
          <a:prstGeom prst="rect">
            <a:avLst/>
          </a:prstGeom>
        </p:spPr>
      </p:pic>
      <p:grpSp>
        <p:nvGrpSpPr>
          <p:cNvPr id="8" name="Group 7">
            <a:extLst>
              <a:ext uri="{FF2B5EF4-FFF2-40B4-BE49-F238E27FC236}">
                <a16:creationId xmlns:a16="http://schemas.microsoft.com/office/drawing/2014/main" id="{9F76F1C1-E3A2-4BC6-A57E-9638F06E644D}"/>
              </a:ext>
            </a:extLst>
          </p:cNvPr>
          <p:cNvGrpSpPr/>
          <p:nvPr/>
        </p:nvGrpSpPr>
        <p:grpSpPr>
          <a:xfrm>
            <a:off x="1763806" y="4628147"/>
            <a:ext cx="333974" cy="250812"/>
            <a:chOff x="2170887" y="5147511"/>
            <a:chExt cx="257331" cy="211468"/>
          </a:xfrm>
        </p:grpSpPr>
        <p:pic>
          <p:nvPicPr>
            <p:cNvPr id="37" name="Picture 36">
              <a:extLst>
                <a:ext uri="{FF2B5EF4-FFF2-40B4-BE49-F238E27FC236}">
                  <a16:creationId xmlns:a16="http://schemas.microsoft.com/office/drawing/2014/main" id="{29D1AD99-11E1-6A19-EF91-502BD439A3DB}"/>
                </a:ext>
              </a:extLst>
            </p:cNvPr>
            <p:cNvPicPr>
              <a:picLocks noChangeAspect="1"/>
            </p:cNvPicPr>
            <p:nvPr/>
          </p:nvPicPr>
          <p:blipFill>
            <a:blip r:embed="rId10"/>
            <a:stretch>
              <a:fillRect/>
            </a:stretch>
          </p:blipFill>
          <p:spPr>
            <a:xfrm>
              <a:off x="2170887" y="5170593"/>
              <a:ext cx="182453" cy="188386"/>
            </a:xfrm>
            <a:prstGeom prst="rect">
              <a:avLst/>
            </a:prstGeom>
          </p:spPr>
        </p:pic>
        <p:pic>
          <p:nvPicPr>
            <p:cNvPr id="56" name="Picture 55">
              <a:extLst>
                <a:ext uri="{FF2B5EF4-FFF2-40B4-BE49-F238E27FC236}">
                  <a16:creationId xmlns:a16="http://schemas.microsoft.com/office/drawing/2014/main" id="{8D9C9543-A93D-E9AA-F8DC-86CD68474F56}"/>
                </a:ext>
              </a:extLst>
            </p:cNvPr>
            <p:cNvPicPr>
              <a:picLocks noChangeAspect="1"/>
            </p:cNvPicPr>
            <p:nvPr/>
          </p:nvPicPr>
          <p:blipFill>
            <a:blip r:embed="rId11"/>
            <a:stretch>
              <a:fillRect/>
            </a:stretch>
          </p:blipFill>
          <p:spPr>
            <a:xfrm>
              <a:off x="2287942" y="5147511"/>
              <a:ext cx="140276" cy="128586"/>
            </a:xfrm>
            <a:prstGeom prst="rect">
              <a:avLst/>
            </a:prstGeom>
          </p:spPr>
        </p:pic>
      </p:grpSp>
      <p:grpSp>
        <p:nvGrpSpPr>
          <p:cNvPr id="13" name="Group 12">
            <a:extLst>
              <a:ext uri="{FF2B5EF4-FFF2-40B4-BE49-F238E27FC236}">
                <a16:creationId xmlns:a16="http://schemas.microsoft.com/office/drawing/2014/main" id="{B3EFD7ED-88DF-2C73-FDBE-EB136A557EBC}"/>
              </a:ext>
            </a:extLst>
          </p:cNvPr>
          <p:cNvGrpSpPr/>
          <p:nvPr/>
        </p:nvGrpSpPr>
        <p:grpSpPr>
          <a:xfrm>
            <a:off x="767061" y="5394997"/>
            <a:ext cx="292467" cy="281540"/>
            <a:chOff x="1257658" y="5526802"/>
            <a:chExt cx="238641" cy="233586"/>
          </a:xfrm>
        </p:grpSpPr>
        <p:pic>
          <p:nvPicPr>
            <p:cNvPr id="43" name="Picture 42">
              <a:extLst>
                <a:ext uri="{FF2B5EF4-FFF2-40B4-BE49-F238E27FC236}">
                  <a16:creationId xmlns:a16="http://schemas.microsoft.com/office/drawing/2014/main" id="{29708030-4CD4-7613-CF6A-2CB289F07047}"/>
                </a:ext>
              </a:extLst>
            </p:cNvPr>
            <p:cNvPicPr>
              <a:picLocks noChangeAspect="1"/>
            </p:cNvPicPr>
            <p:nvPr/>
          </p:nvPicPr>
          <p:blipFill>
            <a:blip r:embed="rId12"/>
            <a:stretch>
              <a:fillRect/>
            </a:stretch>
          </p:blipFill>
          <p:spPr>
            <a:xfrm>
              <a:off x="1257658" y="5526802"/>
              <a:ext cx="197831" cy="197831"/>
            </a:xfrm>
            <a:prstGeom prst="rect">
              <a:avLst/>
            </a:prstGeom>
          </p:spPr>
        </p:pic>
        <p:pic>
          <p:nvPicPr>
            <p:cNvPr id="57" name="Picture 56">
              <a:extLst>
                <a:ext uri="{FF2B5EF4-FFF2-40B4-BE49-F238E27FC236}">
                  <a16:creationId xmlns:a16="http://schemas.microsoft.com/office/drawing/2014/main" id="{72CD33E9-E01E-30F7-860D-93FB9358F0CF}"/>
                </a:ext>
              </a:extLst>
            </p:cNvPr>
            <p:cNvPicPr>
              <a:picLocks noChangeAspect="1"/>
            </p:cNvPicPr>
            <p:nvPr/>
          </p:nvPicPr>
          <p:blipFill>
            <a:blip r:embed="rId11"/>
            <a:stretch>
              <a:fillRect/>
            </a:stretch>
          </p:blipFill>
          <p:spPr>
            <a:xfrm>
              <a:off x="1356023" y="5631802"/>
              <a:ext cx="140276" cy="128586"/>
            </a:xfrm>
            <a:prstGeom prst="rect">
              <a:avLst/>
            </a:prstGeom>
          </p:spPr>
        </p:pic>
      </p:grpSp>
      <p:pic>
        <p:nvPicPr>
          <p:cNvPr id="58" name="Picture 57">
            <a:extLst>
              <a:ext uri="{FF2B5EF4-FFF2-40B4-BE49-F238E27FC236}">
                <a16:creationId xmlns:a16="http://schemas.microsoft.com/office/drawing/2014/main" id="{B47DDC17-817F-269B-B17F-C2D4F1E0E694}"/>
              </a:ext>
            </a:extLst>
          </p:cNvPr>
          <p:cNvPicPr>
            <a:picLocks noChangeAspect="1"/>
          </p:cNvPicPr>
          <p:nvPr/>
        </p:nvPicPr>
        <p:blipFill>
          <a:blip r:embed="rId13"/>
          <a:stretch>
            <a:fillRect/>
          </a:stretch>
        </p:blipFill>
        <p:spPr>
          <a:xfrm>
            <a:off x="1242064" y="5401060"/>
            <a:ext cx="244422" cy="226317"/>
          </a:xfrm>
          <a:prstGeom prst="rect">
            <a:avLst/>
          </a:prstGeom>
        </p:spPr>
      </p:pic>
      <p:sp>
        <p:nvSpPr>
          <p:cNvPr id="101" name="TextBox 100">
            <a:extLst>
              <a:ext uri="{FF2B5EF4-FFF2-40B4-BE49-F238E27FC236}">
                <a16:creationId xmlns:a16="http://schemas.microsoft.com/office/drawing/2014/main" id="{72520D9C-6F2B-B31B-327E-B97AF696A1D3}"/>
              </a:ext>
            </a:extLst>
          </p:cNvPr>
          <p:cNvSpPr txBox="1"/>
          <p:nvPr/>
        </p:nvSpPr>
        <p:spPr>
          <a:xfrm>
            <a:off x="595341" y="160470"/>
            <a:ext cx="4547889" cy="461665"/>
          </a:xfrm>
          <a:prstGeom prst="rect">
            <a:avLst/>
          </a:prstGeom>
          <a:noFill/>
        </p:spPr>
        <p:txBody>
          <a:bodyPr wrap="square">
            <a:spAutoFit/>
          </a:bodyPr>
          <a:lstStyle/>
          <a:p>
            <a:r>
              <a:rPr lang="en-US" altLang="ko-KR" sz="2400" b="1" dirty="0">
                <a:solidFill>
                  <a:schemeClr val="bg1">
                    <a:lumMod val="50000"/>
                  </a:schemeClr>
                </a:solidFill>
                <a:latin typeface="Century Gothic" panose="020B0502020202020204" pitchFamily="34" charset="0"/>
                <a:cs typeface="Arial" panose="020B0604020202020204" pitchFamily="34" charset="0"/>
              </a:rPr>
              <a:t>Reference</a:t>
            </a:r>
            <a:endParaRPr lang="en-US" altLang="ko-KR" sz="2400" b="1" dirty="0">
              <a:solidFill>
                <a:srgbClr val="00B0F0"/>
              </a:solidFill>
              <a:latin typeface="Century Gothic" panose="020B0502020202020204" pitchFamily="34" charset="0"/>
              <a:cs typeface="Arial" panose="020B0604020202020204" pitchFamily="34" charset="0"/>
            </a:endParaRPr>
          </a:p>
        </p:txBody>
      </p:sp>
      <p:pic>
        <p:nvPicPr>
          <p:cNvPr id="14" name="Picture 8" descr="Java Logo PNG Transparent (1) – Brands Logos">
            <a:extLst>
              <a:ext uri="{FF2B5EF4-FFF2-40B4-BE49-F238E27FC236}">
                <a16:creationId xmlns:a16="http://schemas.microsoft.com/office/drawing/2014/main" id="{CC2D4ACE-6E67-AADB-A978-FB9BFC13B73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337269" y="4572000"/>
            <a:ext cx="582645" cy="59836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0" descr="Angular Logo PNG Transparent (1) – Brands Logos">
            <a:extLst>
              <a:ext uri="{FF2B5EF4-FFF2-40B4-BE49-F238E27FC236}">
                <a16:creationId xmlns:a16="http://schemas.microsoft.com/office/drawing/2014/main" id="{B46DFB65-1FE1-9495-254B-CD29276088C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229258" y="4822377"/>
            <a:ext cx="609756" cy="1702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2">
            <a:extLst>
              <a:ext uri="{FF2B5EF4-FFF2-40B4-BE49-F238E27FC236}">
                <a16:creationId xmlns:a16="http://schemas.microsoft.com/office/drawing/2014/main" id="{F707E889-25C3-0FEB-568C-D7D36A3E84EB}"/>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106449" y="4775008"/>
            <a:ext cx="728671" cy="192344"/>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4">
            <a:extLst>
              <a:ext uri="{FF2B5EF4-FFF2-40B4-BE49-F238E27FC236}">
                <a16:creationId xmlns:a16="http://schemas.microsoft.com/office/drawing/2014/main" id="{7B978080-04BE-C4AC-3544-C87EB269431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3470284" y="5454495"/>
            <a:ext cx="339483" cy="34864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6" descr="iOS Logo, symbol, meaning, history, PNG, brand">
            <a:extLst>
              <a:ext uri="{FF2B5EF4-FFF2-40B4-BE49-F238E27FC236}">
                <a16:creationId xmlns:a16="http://schemas.microsoft.com/office/drawing/2014/main" id="{1B840E12-5F94-28D7-5B4C-254A7A43EC8F}"/>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228252" y="5462269"/>
            <a:ext cx="478936" cy="276670"/>
          </a:xfrm>
          <a:prstGeom prst="rect">
            <a:avLst/>
          </a:prstGeom>
          <a:noFill/>
          <a:extLst>
            <a:ext uri="{909E8E84-426E-40DD-AFC4-6F175D3DCCD1}">
              <a14:hiddenFill xmlns:a14="http://schemas.microsoft.com/office/drawing/2010/main">
                <a:solidFill>
                  <a:srgbClr val="FFFFFF"/>
                </a:solidFill>
              </a14:hiddenFill>
            </a:ext>
          </a:extLst>
        </p:spPr>
      </p:pic>
      <p:grpSp>
        <p:nvGrpSpPr>
          <p:cNvPr id="31" name="Group 30">
            <a:extLst>
              <a:ext uri="{FF2B5EF4-FFF2-40B4-BE49-F238E27FC236}">
                <a16:creationId xmlns:a16="http://schemas.microsoft.com/office/drawing/2014/main" id="{A588DF45-FCA2-B852-3A84-5EA9144A562D}"/>
              </a:ext>
            </a:extLst>
          </p:cNvPr>
          <p:cNvGrpSpPr/>
          <p:nvPr/>
        </p:nvGrpSpPr>
        <p:grpSpPr>
          <a:xfrm>
            <a:off x="7418424" y="3070427"/>
            <a:ext cx="4163975" cy="1723472"/>
            <a:chOff x="7418424" y="3155487"/>
            <a:chExt cx="4163975" cy="1723472"/>
          </a:xfrm>
        </p:grpSpPr>
        <p:grpSp>
          <p:nvGrpSpPr>
            <p:cNvPr id="28" name="Group 27">
              <a:extLst>
                <a:ext uri="{FF2B5EF4-FFF2-40B4-BE49-F238E27FC236}">
                  <a16:creationId xmlns:a16="http://schemas.microsoft.com/office/drawing/2014/main" id="{884C840A-902C-92C3-A7B3-DAF5060F4DD2}"/>
                </a:ext>
              </a:extLst>
            </p:cNvPr>
            <p:cNvGrpSpPr/>
            <p:nvPr/>
          </p:nvGrpSpPr>
          <p:grpSpPr>
            <a:xfrm>
              <a:off x="7418424" y="3155487"/>
              <a:ext cx="4163975" cy="1723472"/>
              <a:chOff x="7418425" y="3155487"/>
              <a:chExt cx="3483416" cy="1352113"/>
            </a:xfrm>
          </p:grpSpPr>
          <p:pic>
            <p:nvPicPr>
              <p:cNvPr id="5122" name="Picture 2">
                <a:extLst>
                  <a:ext uri="{FF2B5EF4-FFF2-40B4-BE49-F238E27FC236}">
                    <a16:creationId xmlns:a16="http://schemas.microsoft.com/office/drawing/2014/main" id="{E8F602DE-BA00-EDC6-9BE3-0F434C45517D}"/>
                  </a:ext>
                </a:extLst>
              </p:cNvPr>
              <p:cNvPicPr>
                <a:picLocks noChangeAspect="1" noChangeArrowheads="1"/>
              </p:cNvPicPr>
              <p:nvPr/>
            </p:nvPicPr>
            <p:blipFill>
              <a:blip r:embed="rId19">
                <a:alphaModFix amt="63000"/>
                <a:extLst>
                  <a:ext uri="{BEBA8EAE-BF5A-486C-A8C5-ECC9F3942E4B}">
                    <a14:imgProps xmlns:a14="http://schemas.microsoft.com/office/drawing/2010/main">
                      <a14:imgLayer r:embed="rId20">
                        <a14:imgEffect>
                          <a14:saturation sat="121000"/>
                        </a14:imgEffect>
                      </a14:imgLayer>
                    </a14:imgProps>
                  </a:ext>
                  <a:ext uri="{28A0092B-C50C-407E-A947-70E740481C1C}">
                    <a14:useLocalDpi xmlns:a14="http://schemas.microsoft.com/office/drawing/2010/main" val="0"/>
                  </a:ext>
                </a:extLst>
              </a:blip>
              <a:srcRect/>
              <a:stretch>
                <a:fillRect/>
              </a:stretch>
            </p:blipFill>
            <p:spPr bwMode="auto">
              <a:xfrm>
                <a:off x="7418425" y="3162749"/>
                <a:ext cx="671975" cy="1329578"/>
              </a:xfrm>
              <a:prstGeom prst="roundRect">
                <a:avLst/>
              </a:prstGeom>
              <a:ln w="3175">
                <a:solidFill>
                  <a:schemeClr val="bg1">
                    <a:lumMod val="85000"/>
                  </a:schemeClr>
                </a:solidFill>
              </a:ln>
              <a:effectLst>
                <a:glow>
                  <a:schemeClr val="bg1">
                    <a:lumMod val="50000"/>
                    <a:alpha val="14489"/>
                  </a:schemeClr>
                </a:glow>
                <a:reflection blurRad="6350" stA="35026" endPos="19000" dir="5400000" sy="-100000" algn="bl" rotWithShape="0"/>
              </a:effectLst>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6F155403-9709-D677-46D1-BAA572E87E34}"/>
                  </a:ext>
                </a:extLst>
              </p:cNvPr>
              <p:cNvPicPr>
                <a:picLocks noChangeAspect="1" noChangeArrowheads="1"/>
              </p:cNvPicPr>
              <p:nvPr/>
            </p:nvPicPr>
            <p:blipFill>
              <a:blip r:embed="rId21">
                <a:alphaModFix amt="63000"/>
                <a:extLst>
                  <a:ext uri="{28A0092B-C50C-407E-A947-70E740481C1C}">
                    <a14:useLocalDpi xmlns:a14="http://schemas.microsoft.com/office/drawing/2010/main" val="0"/>
                  </a:ext>
                </a:extLst>
              </a:blip>
              <a:srcRect/>
              <a:stretch>
                <a:fillRect/>
              </a:stretch>
            </p:blipFill>
            <p:spPr bwMode="auto">
              <a:xfrm>
                <a:off x="8365946" y="3155487"/>
                <a:ext cx="680682" cy="1344102"/>
              </a:xfrm>
              <a:prstGeom prst="roundRect">
                <a:avLst/>
              </a:prstGeom>
              <a:ln w="3175">
                <a:solidFill>
                  <a:schemeClr val="bg1">
                    <a:lumMod val="85000"/>
                  </a:schemeClr>
                </a:solidFill>
              </a:ln>
              <a:effectLst>
                <a:glow>
                  <a:schemeClr val="bg1">
                    <a:lumMod val="50000"/>
                    <a:alpha val="14489"/>
                  </a:schemeClr>
                </a:glow>
                <a:reflection blurRad="6350" stA="35026" endPos="19000" dir="5400000" sy="-100000" algn="bl" rotWithShape="0"/>
              </a:effectLst>
              <a:extLst>
                <a:ext uri="{909E8E84-426E-40DD-AFC4-6F175D3DCCD1}">
                  <a14:hiddenFill xmlns:a14="http://schemas.microsoft.com/office/drawing/2010/main">
                    <a:solidFill>
                      <a:srgbClr val="FFFFFF"/>
                    </a:solidFill>
                  </a14:hiddenFill>
                </a:ext>
              </a:extLst>
            </p:spPr>
          </p:pic>
          <p:pic>
            <p:nvPicPr>
              <p:cNvPr id="5126" name="Picture 6">
                <a:extLst>
                  <a:ext uri="{FF2B5EF4-FFF2-40B4-BE49-F238E27FC236}">
                    <a16:creationId xmlns:a16="http://schemas.microsoft.com/office/drawing/2014/main" id="{C2A5A337-4B58-7B3C-5173-F09E10648415}"/>
                  </a:ext>
                </a:extLst>
              </p:cNvPr>
              <p:cNvPicPr>
                <a:picLocks noChangeAspect="1" noChangeArrowheads="1"/>
              </p:cNvPicPr>
              <p:nvPr/>
            </p:nvPicPr>
            <p:blipFill>
              <a:blip r:embed="rId22">
                <a:alphaModFix amt="63000"/>
                <a:extLst>
                  <a:ext uri="{28A0092B-C50C-407E-A947-70E740481C1C}">
                    <a14:useLocalDpi xmlns:a14="http://schemas.microsoft.com/office/drawing/2010/main" val="0"/>
                  </a:ext>
                </a:extLst>
              </a:blip>
              <a:srcRect/>
              <a:stretch>
                <a:fillRect/>
              </a:stretch>
            </p:blipFill>
            <p:spPr bwMode="auto">
              <a:xfrm>
                <a:off x="9327236" y="3155487"/>
                <a:ext cx="644826" cy="1352113"/>
              </a:xfrm>
              <a:prstGeom prst="roundRect">
                <a:avLst/>
              </a:prstGeom>
              <a:ln w="3175">
                <a:solidFill>
                  <a:schemeClr val="bg1">
                    <a:lumMod val="85000"/>
                  </a:schemeClr>
                </a:solidFill>
              </a:ln>
              <a:effectLst>
                <a:glow>
                  <a:schemeClr val="bg1">
                    <a:lumMod val="50000"/>
                    <a:alpha val="14489"/>
                  </a:schemeClr>
                </a:glow>
                <a:reflection blurRad="6350" stA="35026" endPos="19000" dir="5400000" sy="-100000" algn="bl" rotWithShape="0"/>
              </a:effectLst>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CB864FFB-A1A6-A57E-F813-EFA496641CF1}"/>
                  </a:ext>
                </a:extLst>
              </p:cNvPr>
              <p:cNvPicPr>
                <a:picLocks noChangeAspect="1"/>
              </p:cNvPicPr>
              <p:nvPr/>
            </p:nvPicPr>
            <p:blipFill>
              <a:blip r:embed="rId23">
                <a:alphaModFix amt="63000"/>
              </a:blip>
              <a:stretch>
                <a:fillRect/>
              </a:stretch>
            </p:blipFill>
            <p:spPr>
              <a:xfrm>
                <a:off x="10266881" y="3162749"/>
                <a:ext cx="634960" cy="1336840"/>
              </a:xfrm>
              <a:prstGeom prst="roundRect">
                <a:avLst/>
              </a:prstGeom>
              <a:ln w="3175">
                <a:solidFill>
                  <a:schemeClr val="bg1">
                    <a:lumMod val="85000"/>
                  </a:schemeClr>
                </a:solidFill>
              </a:ln>
              <a:effectLst>
                <a:glow>
                  <a:schemeClr val="bg1">
                    <a:lumMod val="50000"/>
                    <a:alpha val="14489"/>
                  </a:schemeClr>
                </a:glow>
                <a:reflection blurRad="6350" stA="35026" endPos="19000" dir="5400000" sy="-100000" algn="bl" rotWithShape="0"/>
              </a:effectLst>
            </p:spPr>
          </p:pic>
        </p:grpSp>
        <p:sp>
          <p:nvSpPr>
            <p:cNvPr id="30" name="Rectangle 29">
              <a:extLst>
                <a:ext uri="{FF2B5EF4-FFF2-40B4-BE49-F238E27FC236}">
                  <a16:creationId xmlns:a16="http://schemas.microsoft.com/office/drawing/2014/main" id="{C7413E4E-A858-5C2F-312F-B8330810E463}"/>
                </a:ext>
              </a:extLst>
            </p:cNvPr>
            <p:cNvSpPr/>
            <p:nvPr/>
          </p:nvSpPr>
          <p:spPr>
            <a:xfrm>
              <a:off x="7676580" y="3887568"/>
              <a:ext cx="388757" cy="457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grpSp>
      <p:sp>
        <p:nvSpPr>
          <p:cNvPr id="50" name="Oval 49">
            <a:extLst>
              <a:ext uri="{FF2B5EF4-FFF2-40B4-BE49-F238E27FC236}">
                <a16:creationId xmlns:a16="http://schemas.microsoft.com/office/drawing/2014/main" id="{30EE6153-6182-7718-56B8-0329697081F4}"/>
              </a:ext>
            </a:extLst>
          </p:cNvPr>
          <p:cNvSpPr/>
          <p:nvPr/>
        </p:nvSpPr>
        <p:spPr>
          <a:xfrm>
            <a:off x="8934138" y="6130976"/>
            <a:ext cx="2818151" cy="281486"/>
          </a:xfrm>
          <a:prstGeom prst="ellipse">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pic>
        <p:nvPicPr>
          <p:cNvPr id="18434" name="Picture 2" descr="Generated by DALL·E">
            <a:extLst>
              <a:ext uri="{FF2B5EF4-FFF2-40B4-BE49-F238E27FC236}">
                <a16:creationId xmlns:a16="http://schemas.microsoft.com/office/drawing/2014/main" id="{E13A123D-D278-93F2-0C53-C58E2F492AC3}"/>
              </a:ext>
            </a:extLst>
          </p:cNvPr>
          <p:cNvPicPr>
            <a:picLocks noChangeAspect="1" noChangeArrowheads="1"/>
          </p:cNvPicPr>
          <p:nvPr/>
        </p:nvPicPr>
        <p:blipFill>
          <a:blip r:embed="rId24">
            <a:alphaModFix/>
            <a:duotone>
              <a:schemeClr val="accent3">
                <a:shade val="45000"/>
                <a:satMod val="135000"/>
              </a:schemeClr>
              <a:prstClr val="white"/>
            </a:duotone>
            <a:extLst>
              <a:ext uri="{BEBA8EAE-BF5A-486C-A8C5-ECC9F3942E4B}">
                <a14:imgProps xmlns:a14="http://schemas.microsoft.com/office/drawing/2010/main">
                  <a14:imgLayer r:embed="rId25">
                    <a14:imgEffect>
                      <a14:backgroundRemoval t="10000" b="90000" l="10000" r="90000"/>
                    </a14:imgEffect>
                    <a14:imgEffect>
                      <a14:colorTemperature colorTemp="4365"/>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9933943" y="5738939"/>
            <a:ext cx="753444" cy="753444"/>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Coins stack - Free commerce icons">
            <a:extLst>
              <a:ext uri="{FF2B5EF4-FFF2-40B4-BE49-F238E27FC236}">
                <a16:creationId xmlns:a16="http://schemas.microsoft.com/office/drawing/2014/main" id="{8436D553-DD55-37B8-5CBD-7557FEEE0458}"/>
              </a:ext>
            </a:extLst>
          </p:cNvPr>
          <p:cNvPicPr>
            <a:picLocks noChangeAspect="1" noChangeArrowheads="1"/>
          </p:cNvPicPr>
          <p:nvPr/>
        </p:nvPicPr>
        <p:blipFill>
          <a:blip r:embed="rId26">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10179" y="5803136"/>
            <a:ext cx="549366" cy="549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4635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16BFA8-639C-3192-DB73-1C1ACA4BC2AB}"/>
              </a:ext>
            </a:extLst>
          </p:cNvPr>
          <p:cNvPicPr>
            <a:picLocks noChangeAspect="1"/>
          </p:cNvPicPr>
          <p:nvPr/>
        </p:nvPicPr>
        <p:blipFill>
          <a:blip r:embed="rId3"/>
          <a:stretch>
            <a:fillRect/>
          </a:stretch>
        </p:blipFill>
        <p:spPr>
          <a:xfrm>
            <a:off x="4863548" y="0"/>
            <a:ext cx="7328452" cy="6871290"/>
          </a:xfrm>
          <a:prstGeom prst="rect">
            <a:avLst/>
          </a:prstGeom>
        </p:spPr>
      </p:pic>
      <p:sp>
        <p:nvSpPr>
          <p:cNvPr id="3" name="Rectangle 2">
            <a:extLst>
              <a:ext uri="{FF2B5EF4-FFF2-40B4-BE49-F238E27FC236}">
                <a16:creationId xmlns:a16="http://schemas.microsoft.com/office/drawing/2014/main" id="{BA573E95-7F22-1DD9-5BE3-601F27950FA7}"/>
              </a:ext>
            </a:extLst>
          </p:cNvPr>
          <p:cNvSpPr/>
          <p:nvPr/>
        </p:nvSpPr>
        <p:spPr>
          <a:xfrm>
            <a:off x="225285" y="717193"/>
            <a:ext cx="11741427" cy="5874335"/>
          </a:xfrm>
          <a:prstGeom prst="rect">
            <a:avLst/>
          </a:prstGeom>
          <a:solidFill>
            <a:schemeClr val="bg1">
              <a:alpha val="91955"/>
            </a:schemeClr>
          </a:solidFill>
          <a:ln>
            <a:noFill/>
          </a:ln>
          <a:effectLst>
            <a:glow rad="644221">
              <a:schemeClr val="bg1">
                <a:lumMod val="75000"/>
                <a:alpha val="15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21" name="TextBox 20">
            <a:extLst>
              <a:ext uri="{FF2B5EF4-FFF2-40B4-BE49-F238E27FC236}">
                <a16:creationId xmlns:a16="http://schemas.microsoft.com/office/drawing/2014/main" id="{B93C12CF-9FA7-4D8F-2BC0-71C91BCF74DF}"/>
              </a:ext>
            </a:extLst>
          </p:cNvPr>
          <p:cNvSpPr txBox="1"/>
          <p:nvPr/>
        </p:nvSpPr>
        <p:spPr>
          <a:xfrm>
            <a:off x="600313" y="1095865"/>
            <a:ext cx="2165088" cy="307777"/>
          </a:xfrm>
          <a:prstGeom prst="rect">
            <a:avLst/>
          </a:prstGeom>
          <a:noFill/>
          <a:ln>
            <a:noFill/>
          </a:ln>
        </p:spPr>
        <p:txBody>
          <a:bodyPr wrap="square">
            <a:spAutoFit/>
          </a:bodyPr>
          <a:lstStyle/>
          <a:p>
            <a:pPr marL="0" marR="0" lvl="0" indent="0" algn="l" defTabSz="914400" rtl="0" eaLnBrk="1" fontAlgn="auto" latinLnBrk="0" hangingPunct="1">
              <a:spcBef>
                <a:spcPts val="600"/>
              </a:spcBef>
              <a:spcAft>
                <a:spcPts val="0"/>
              </a:spcAft>
              <a:buClrTx/>
              <a:buSzTx/>
              <a:buFontTx/>
              <a:buNone/>
              <a:tabLst/>
              <a:defRPr/>
            </a:pPr>
            <a:r>
              <a:rPr lang="en-US" altLang="ko-KR" sz="1400" b="1" dirty="0">
                <a:solidFill>
                  <a:schemeClr val="tx1">
                    <a:lumMod val="50000"/>
                    <a:lumOff val="50000"/>
                  </a:schemeClr>
                </a:solidFill>
                <a:latin typeface="Century Gothic" panose="020B0502020202020204" pitchFamily="34" charset="0"/>
                <a:ea typeface="KoPubWorldDotum Medium" panose="00000600000000000000" pitchFamily="2" charset="-127"/>
                <a:cs typeface="KoPubWorldDotum Medium" panose="00000600000000000000" pitchFamily="2" charset="-127"/>
              </a:rPr>
              <a:t>OTHER</a:t>
            </a:r>
            <a:endParaRPr kumimoji="0" lang="en-US" altLang="ko-KR" sz="1400" b="1" i="0" u="none" strike="noStrike" kern="1200" cap="none" normalizeH="0" baseline="0" noProof="0" dirty="0">
              <a:ln>
                <a:noFill/>
              </a:ln>
              <a:solidFill>
                <a:schemeClr val="tx1">
                  <a:lumMod val="50000"/>
                  <a:lumOff val="50000"/>
                </a:schemeClr>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pic>
        <p:nvPicPr>
          <p:cNvPr id="22" name="Picture 21">
            <a:extLst>
              <a:ext uri="{FF2B5EF4-FFF2-40B4-BE49-F238E27FC236}">
                <a16:creationId xmlns:a16="http://schemas.microsoft.com/office/drawing/2014/main" id="{8DE44AEF-A325-AF4A-A6DF-8F4A9488A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92625" y="2546004"/>
            <a:ext cx="1394937" cy="617284"/>
          </a:xfrm>
          <a:prstGeom prst="rect">
            <a:avLst/>
          </a:prstGeom>
        </p:spPr>
      </p:pic>
      <p:pic>
        <p:nvPicPr>
          <p:cNvPr id="23" name="Picture 22">
            <a:extLst>
              <a:ext uri="{FF2B5EF4-FFF2-40B4-BE49-F238E27FC236}">
                <a16:creationId xmlns:a16="http://schemas.microsoft.com/office/drawing/2014/main" id="{38E6FC42-63FE-BAAF-5F6E-6FC1D15A039F}"/>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80512" y="2529586"/>
            <a:ext cx="569907" cy="573828"/>
          </a:xfrm>
          <a:prstGeom prst="rect">
            <a:avLst/>
          </a:prstGeom>
        </p:spPr>
      </p:pic>
      <p:sp>
        <p:nvSpPr>
          <p:cNvPr id="29" name="TextBox 28">
            <a:extLst>
              <a:ext uri="{FF2B5EF4-FFF2-40B4-BE49-F238E27FC236}">
                <a16:creationId xmlns:a16="http://schemas.microsoft.com/office/drawing/2014/main" id="{F413B18C-D4E4-064A-FA34-6427AE7D7D69}"/>
              </a:ext>
            </a:extLst>
          </p:cNvPr>
          <p:cNvSpPr txBox="1"/>
          <p:nvPr/>
        </p:nvSpPr>
        <p:spPr>
          <a:xfrm>
            <a:off x="556868" y="3153841"/>
            <a:ext cx="5684387" cy="1329723"/>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b="1" dirty="0"/>
              <a:t>Coca Cola Myanmar</a:t>
            </a:r>
            <a:r>
              <a:rPr lang="en-US" dirty="0"/>
              <a:t> : Implementing CRM system designed for Invoice Delivery Management (Web &amp; Mobile), featuring Image Processing, Geo-Location and Tracking, Data Synchronization, To-Do Lists (Activities), Activity Update/Close, Customer Site Map, Notification &amp; Messaging, and User Management. Streamline your operations with our comprehensive CRM solution.</a:t>
            </a:r>
            <a:endParaRPr lang="en-US" altLang="ko-KR" dirty="0"/>
          </a:p>
        </p:txBody>
      </p:sp>
      <p:sp>
        <p:nvSpPr>
          <p:cNvPr id="32" name="TextBox 31">
            <a:extLst>
              <a:ext uri="{FF2B5EF4-FFF2-40B4-BE49-F238E27FC236}">
                <a16:creationId xmlns:a16="http://schemas.microsoft.com/office/drawing/2014/main" id="{76B4C98F-26E9-C1C5-FD41-23F73B404817}"/>
              </a:ext>
            </a:extLst>
          </p:cNvPr>
          <p:cNvSpPr txBox="1"/>
          <p:nvPr/>
        </p:nvSpPr>
        <p:spPr>
          <a:xfrm>
            <a:off x="6292625" y="3153841"/>
            <a:ext cx="5515316" cy="1075807"/>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b="1" dirty="0"/>
              <a:t>Danone Myanmar </a:t>
            </a:r>
            <a:r>
              <a:rPr lang="en-US" dirty="0"/>
              <a:t>: Implementing CRM solution, accessible on both web and mobile platforms, offering features such as Activity Management, Route Management, Sample/Gift Delivery Management, Remote Detailing System, and User Dashboard for a seamless and efficient experience.</a:t>
            </a:r>
            <a:endParaRPr lang="en-US" altLang="ko-KR" dirty="0"/>
          </a:p>
        </p:txBody>
      </p:sp>
      <p:pic>
        <p:nvPicPr>
          <p:cNvPr id="33" name="Picture 32">
            <a:extLst>
              <a:ext uri="{FF2B5EF4-FFF2-40B4-BE49-F238E27FC236}">
                <a16:creationId xmlns:a16="http://schemas.microsoft.com/office/drawing/2014/main" id="{318F73C3-780E-FB7B-3B54-A4A908DFA9C7}"/>
              </a:ext>
            </a:extLst>
          </p:cNvPr>
          <p:cNvPicPr>
            <a:picLocks noChangeAspect="1"/>
          </p:cNvPicPr>
          <p:nvPr/>
        </p:nvPicPr>
        <p:blipFill>
          <a:blip r:embed="rId6"/>
          <a:stretch>
            <a:fillRect/>
          </a:stretch>
        </p:blipFill>
        <p:spPr>
          <a:xfrm>
            <a:off x="534462" y="1519984"/>
            <a:ext cx="2106779" cy="857653"/>
          </a:xfrm>
          <a:prstGeom prst="roundRect">
            <a:avLst/>
          </a:prstGeom>
        </p:spPr>
      </p:pic>
      <p:sp>
        <p:nvSpPr>
          <p:cNvPr id="34" name="TextBox 33">
            <a:extLst>
              <a:ext uri="{FF2B5EF4-FFF2-40B4-BE49-F238E27FC236}">
                <a16:creationId xmlns:a16="http://schemas.microsoft.com/office/drawing/2014/main" id="{3D3BF98F-8986-7747-7F8B-9E1C9A96A86B}"/>
              </a:ext>
            </a:extLst>
          </p:cNvPr>
          <p:cNvSpPr txBox="1"/>
          <p:nvPr/>
        </p:nvSpPr>
        <p:spPr>
          <a:xfrm>
            <a:off x="2717606" y="1469963"/>
            <a:ext cx="6447608" cy="821892"/>
          </a:xfrm>
          <a:prstGeom prst="rect">
            <a:avLst/>
          </a:prstGeom>
          <a:noFill/>
          <a:ln>
            <a:noFill/>
          </a:ln>
        </p:spPr>
        <p:txBody>
          <a:bodyPr wrap="square">
            <a:spAutoFit/>
          </a:bodyPr>
          <a:lstStyle>
            <a:defPPr>
              <a:defRPr lang="ko-KR"/>
            </a:defPPr>
            <a:lvl1pPr marR="0" lvl="0" indent="0" fontAlgn="auto" latinLnBrk="0">
              <a:lnSpc>
                <a:spcPct val="150000"/>
              </a:lnSpc>
              <a:spcBef>
                <a:spcPts val="600"/>
              </a:spcBef>
              <a:spcAft>
                <a:spcPts val="0"/>
              </a:spcAft>
              <a:buClrTx/>
              <a:buSzTx/>
              <a:buFontTx/>
              <a:buNone/>
              <a:tabLst/>
              <a:defRPr sz="11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r>
              <a:rPr lang="en-US" dirty="0"/>
              <a:t>Regardless of the industry, we specialize in offering CRM and ERP solutions tailored to specific areas. Bluestone's robust ERP and CRM platform is adept at meeting intricate customer needs.</a:t>
            </a:r>
          </a:p>
        </p:txBody>
      </p:sp>
      <p:pic>
        <p:nvPicPr>
          <p:cNvPr id="65" name="Picture 64">
            <a:extLst>
              <a:ext uri="{FF2B5EF4-FFF2-40B4-BE49-F238E27FC236}">
                <a16:creationId xmlns:a16="http://schemas.microsoft.com/office/drawing/2014/main" id="{D55B0F8E-6D6A-68EF-3A08-55DCB14ACE80}"/>
              </a:ext>
            </a:extLst>
          </p:cNvPr>
          <p:cNvPicPr>
            <a:picLocks noChangeAspect="1"/>
          </p:cNvPicPr>
          <p:nvPr/>
        </p:nvPicPr>
        <p:blipFill>
          <a:blip r:embed="rId7"/>
          <a:stretch>
            <a:fillRect/>
          </a:stretch>
        </p:blipFill>
        <p:spPr>
          <a:xfrm>
            <a:off x="1315904" y="4789590"/>
            <a:ext cx="311978" cy="288869"/>
          </a:xfrm>
          <a:prstGeom prst="rect">
            <a:avLst/>
          </a:prstGeom>
        </p:spPr>
      </p:pic>
      <p:sp>
        <p:nvSpPr>
          <p:cNvPr id="66" name="TextBox 65">
            <a:extLst>
              <a:ext uri="{FF2B5EF4-FFF2-40B4-BE49-F238E27FC236}">
                <a16:creationId xmlns:a16="http://schemas.microsoft.com/office/drawing/2014/main" id="{3D185C48-FCC3-2FFF-EC1F-A16E54336D57}"/>
              </a:ext>
            </a:extLst>
          </p:cNvPr>
          <p:cNvSpPr txBox="1"/>
          <p:nvPr/>
        </p:nvSpPr>
        <p:spPr>
          <a:xfrm>
            <a:off x="1274701" y="5114925"/>
            <a:ext cx="441146"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OCR</a:t>
            </a:r>
          </a:p>
        </p:txBody>
      </p:sp>
      <p:pic>
        <p:nvPicPr>
          <p:cNvPr id="67" name="Picture 66">
            <a:extLst>
              <a:ext uri="{FF2B5EF4-FFF2-40B4-BE49-F238E27FC236}">
                <a16:creationId xmlns:a16="http://schemas.microsoft.com/office/drawing/2014/main" id="{DC7C1C45-E963-CEB3-A151-506775A46D96}"/>
              </a:ext>
            </a:extLst>
          </p:cNvPr>
          <p:cNvPicPr>
            <a:picLocks noChangeAspect="1"/>
          </p:cNvPicPr>
          <p:nvPr/>
        </p:nvPicPr>
        <p:blipFill>
          <a:blip r:embed="rId8"/>
          <a:stretch>
            <a:fillRect/>
          </a:stretch>
        </p:blipFill>
        <p:spPr>
          <a:xfrm>
            <a:off x="1904675" y="4782889"/>
            <a:ext cx="355245" cy="328930"/>
          </a:xfrm>
          <a:prstGeom prst="rect">
            <a:avLst/>
          </a:prstGeom>
        </p:spPr>
      </p:pic>
      <p:sp>
        <p:nvSpPr>
          <p:cNvPr id="68" name="TextBox 67">
            <a:extLst>
              <a:ext uri="{FF2B5EF4-FFF2-40B4-BE49-F238E27FC236}">
                <a16:creationId xmlns:a16="http://schemas.microsoft.com/office/drawing/2014/main" id="{B24F1B83-FBFD-6816-7C8F-CA844CB70576}"/>
              </a:ext>
            </a:extLst>
          </p:cNvPr>
          <p:cNvSpPr txBox="1"/>
          <p:nvPr/>
        </p:nvSpPr>
        <p:spPr>
          <a:xfrm>
            <a:off x="1874164" y="5122080"/>
            <a:ext cx="428322" cy="230832"/>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GPS</a:t>
            </a:r>
          </a:p>
        </p:txBody>
      </p:sp>
      <p:sp>
        <p:nvSpPr>
          <p:cNvPr id="101" name="TextBox 100">
            <a:extLst>
              <a:ext uri="{FF2B5EF4-FFF2-40B4-BE49-F238E27FC236}">
                <a16:creationId xmlns:a16="http://schemas.microsoft.com/office/drawing/2014/main" id="{72520D9C-6F2B-B31B-327E-B97AF696A1D3}"/>
              </a:ext>
            </a:extLst>
          </p:cNvPr>
          <p:cNvSpPr txBox="1"/>
          <p:nvPr/>
        </p:nvSpPr>
        <p:spPr>
          <a:xfrm>
            <a:off x="595341" y="160470"/>
            <a:ext cx="4547889" cy="461665"/>
          </a:xfrm>
          <a:prstGeom prst="rect">
            <a:avLst/>
          </a:prstGeom>
          <a:noFill/>
        </p:spPr>
        <p:txBody>
          <a:bodyPr wrap="square">
            <a:spAutoFit/>
          </a:bodyPr>
          <a:lstStyle/>
          <a:p>
            <a:r>
              <a:rPr lang="en-US" altLang="ko-KR" sz="2400" b="1" dirty="0">
                <a:solidFill>
                  <a:schemeClr val="bg1">
                    <a:lumMod val="50000"/>
                  </a:schemeClr>
                </a:solidFill>
                <a:latin typeface="Century Gothic" panose="020B0502020202020204" pitchFamily="34" charset="0"/>
                <a:cs typeface="Arial" panose="020B0604020202020204" pitchFamily="34" charset="0"/>
              </a:rPr>
              <a:t>Reference</a:t>
            </a:r>
            <a:endParaRPr lang="en-US" altLang="ko-KR" sz="2400" b="1" dirty="0">
              <a:solidFill>
                <a:srgbClr val="00B0F0"/>
              </a:solidFill>
              <a:latin typeface="Century Gothic" panose="020B0502020202020204" pitchFamily="34" charset="0"/>
              <a:cs typeface="Arial" panose="020B0604020202020204" pitchFamily="34" charset="0"/>
            </a:endParaRPr>
          </a:p>
        </p:txBody>
      </p:sp>
      <p:pic>
        <p:nvPicPr>
          <p:cNvPr id="5" name="Picture 8" descr="Java Logo PNG Transparent (1) – Brands Logos">
            <a:extLst>
              <a:ext uri="{FF2B5EF4-FFF2-40B4-BE49-F238E27FC236}">
                <a16:creationId xmlns:a16="http://schemas.microsoft.com/office/drawing/2014/main" id="{07F537D5-6586-DBBF-94BC-0F964F18429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99247" y="4676897"/>
            <a:ext cx="582645" cy="59836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Angular Logo PNG Transparent (1) – Brands Logos">
            <a:extLst>
              <a:ext uri="{FF2B5EF4-FFF2-40B4-BE49-F238E27FC236}">
                <a16:creationId xmlns:a16="http://schemas.microsoft.com/office/drawing/2014/main" id="{B68AFC3E-9A97-2406-6E48-7ECDA436450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91236" y="4927274"/>
            <a:ext cx="609756" cy="1702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a:extLst>
              <a:ext uri="{FF2B5EF4-FFF2-40B4-BE49-F238E27FC236}">
                <a16:creationId xmlns:a16="http://schemas.microsoft.com/office/drawing/2014/main" id="{F5D2FCE2-50EF-0D45-295D-F17916D4F06E}"/>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68427" y="4879905"/>
            <a:ext cx="728671" cy="19234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FF6FCC2-F82B-BC33-5BA9-E29E6058F89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532262" y="5504689"/>
            <a:ext cx="339483" cy="348641"/>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a:extLst>
              <a:ext uri="{FF2B5EF4-FFF2-40B4-BE49-F238E27FC236}">
                <a16:creationId xmlns:a16="http://schemas.microsoft.com/office/drawing/2014/main" id="{73B7C062-6894-C21B-8CC1-5CBBF58C398B}"/>
              </a:ext>
            </a:extLst>
          </p:cNvPr>
          <p:cNvGrpSpPr/>
          <p:nvPr/>
        </p:nvGrpSpPr>
        <p:grpSpPr>
          <a:xfrm>
            <a:off x="623627" y="4816576"/>
            <a:ext cx="473207" cy="536921"/>
            <a:chOff x="528097" y="4955282"/>
            <a:chExt cx="353456" cy="393913"/>
          </a:xfrm>
        </p:grpSpPr>
        <p:pic>
          <p:nvPicPr>
            <p:cNvPr id="13" name="Picture 12">
              <a:extLst>
                <a:ext uri="{FF2B5EF4-FFF2-40B4-BE49-F238E27FC236}">
                  <a16:creationId xmlns:a16="http://schemas.microsoft.com/office/drawing/2014/main" id="{DF55F0EE-45A6-65B7-4AB6-53A0E85953D6}"/>
                </a:ext>
              </a:extLst>
            </p:cNvPr>
            <p:cNvPicPr>
              <a:picLocks noChangeAspect="1"/>
            </p:cNvPicPr>
            <p:nvPr/>
          </p:nvPicPr>
          <p:blipFill>
            <a:blip r:embed="rId13"/>
            <a:stretch>
              <a:fillRect/>
            </a:stretch>
          </p:blipFill>
          <p:spPr>
            <a:xfrm>
              <a:off x="607012" y="4955282"/>
              <a:ext cx="197281" cy="180840"/>
            </a:xfrm>
            <a:prstGeom prst="rect">
              <a:avLst/>
            </a:prstGeom>
          </p:spPr>
        </p:pic>
        <p:sp>
          <p:nvSpPr>
            <p:cNvPr id="14" name="TextBox 13">
              <a:extLst>
                <a:ext uri="{FF2B5EF4-FFF2-40B4-BE49-F238E27FC236}">
                  <a16:creationId xmlns:a16="http://schemas.microsoft.com/office/drawing/2014/main" id="{D8AF66D2-C855-7A09-FFB5-ED60AE62DF27}"/>
                </a:ext>
              </a:extLst>
            </p:cNvPr>
            <p:cNvSpPr txBox="1"/>
            <p:nvPr/>
          </p:nvSpPr>
          <p:spPr>
            <a:xfrm>
              <a:off x="528097" y="5179845"/>
              <a:ext cx="353456"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Sales</a:t>
              </a:r>
            </a:p>
          </p:txBody>
        </p:sp>
      </p:grpSp>
      <p:grpSp>
        <p:nvGrpSpPr>
          <p:cNvPr id="28" name="Group 27">
            <a:extLst>
              <a:ext uri="{FF2B5EF4-FFF2-40B4-BE49-F238E27FC236}">
                <a16:creationId xmlns:a16="http://schemas.microsoft.com/office/drawing/2014/main" id="{CBDBF469-0081-1A79-6D34-D918FE635675}"/>
              </a:ext>
            </a:extLst>
          </p:cNvPr>
          <p:cNvGrpSpPr/>
          <p:nvPr/>
        </p:nvGrpSpPr>
        <p:grpSpPr>
          <a:xfrm>
            <a:off x="589307" y="5428516"/>
            <a:ext cx="550151" cy="510493"/>
            <a:chOff x="508963" y="5620239"/>
            <a:chExt cx="410929" cy="374524"/>
          </a:xfrm>
        </p:grpSpPr>
        <p:pic>
          <p:nvPicPr>
            <p:cNvPr id="30" name="Picture 29">
              <a:extLst>
                <a:ext uri="{FF2B5EF4-FFF2-40B4-BE49-F238E27FC236}">
                  <a16:creationId xmlns:a16="http://schemas.microsoft.com/office/drawing/2014/main" id="{FCD4B2D3-B09E-F958-A8F9-3DDE858BA349}"/>
                </a:ext>
              </a:extLst>
            </p:cNvPr>
            <p:cNvPicPr>
              <a:picLocks noChangeAspect="1"/>
            </p:cNvPicPr>
            <p:nvPr/>
          </p:nvPicPr>
          <p:blipFill>
            <a:blip r:embed="rId14"/>
            <a:stretch>
              <a:fillRect/>
            </a:stretch>
          </p:blipFill>
          <p:spPr>
            <a:xfrm>
              <a:off x="609054" y="5620239"/>
              <a:ext cx="197831" cy="197831"/>
            </a:xfrm>
            <a:prstGeom prst="rect">
              <a:avLst/>
            </a:prstGeom>
          </p:spPr>
        </p:pic>
        <p:sp>
          <p:nvSpPr>
            <p:cNvPr id="31" name="TextBox 30">
              <a:extLst>
                <a:ext uri="{FF2B5EF4-FFF2-40B4-BE49-F238E27FC236}">
                  <a16:creationId xmlns:a16="http://schemas.microsoft.com/office/drawing/2014/main" id="{9FAE3033-8569-514A-EFDB-DC6E0C6D6AC3}"/>
                </a:ext>
              </a:extLst>
            </p:cNvPr>
            <p:cNvSpPr txBox="1"/>
            <p:nvPr/>
          </p:nvSpPr>
          <p:spPr>
            <a:xfrm>
              <a:off x="508963" y="5825413"/>
              <a:ext cx="410929"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Activity</a:t>
              </a:r>
            </a:p>
          </p:txBody>
        </p:sp>
      </p:grpSp>
      <p:grpSp>
        <p:nvGrpSpPr>
          <p:cNvPr id="35" name="Group 34">
            <a:extLst>
              <a:ext uri="{FF2B5EF4-FFF2-40B4-BE49-F238E27FC236}">
                <a16:creationId xmlns:a16="http://schemas.microsoft.com/office/drawing/2014/main" id="{370671B3-62EF-DBFC-3966-F1ECCF361962}"/>
              </a:ext>
            </a:extLst>
          </p:cNvPr>
          <p:cNvGrpSpPr/>
          <p:nvPr/>
        </p:nvGrpSpPr>
        <p:grpSpPr>
          <a:xfrm>
            <a:off x="2422773" y="4794823"/>
            <a:ext cx="556563" cy="549068"/>
            <a:chOff x="1886591" y="4936622"/>
            <a:chExt cx="415718" cy="402825"/>
          </a:xfrm>
        </p:grpSpPr>
        <p:pic>
          <p:nvPicPr>
            <p:cNvPr id="36" name="Picture 35">
              <a:extLst>
                <a:ext uri="{FF2B5EF4-FFF2-40B4-BE49-F238E27FC236}">
                  <a16:creationId xmlns:a16="http://schemas.microsoft.com/office/drawing/2014/main" id="{9C259684-0237-60F6-244B-C59EB71CB347}"/>
                </a:ext>
              </a:extLst>
            </p:cNvPr>
            <p:cNvPicPr>
              <a:picLocks noChangeAspect="1"/>
            </p:cNvPicPr>
            <p:nvPr/>
          </p:nvPicPr>
          <p:blipFill>
            <a:blip r:embed="rId15"/>
            <a:stretch>
              <a:fillRect/>
            </a:stretch>
          </p:blipFill>
          <p:spPr>
            <a:xfrm>
              <a:off x="1975555" y="4936622"/>
              <a:ext cx="208350" cy="208350"/>
            </a:xfrm>
            <a:prstGeom prst="rect">
              <a:avLst/>
            </a:prstGeom>
          </p:spPr>
        </p:pic>
        <p:sp>
          <p:nvSpPr>
            <p:cNvPr id="50" name="TextBox 49">
              <a:extLst>
                <a:ext uri="{FF2B5EF4-FFF2-40B4-BE49-F238E27FC236}">
                  <a16:creationId xmlns:a16="http://schemas.microsoft.com/office/drawing/2014/main" id="{51CD5A5D-9E62-AF25-C45E-0DF918263E5B}"/>
                </a:ext>
              </a:extLst>
            </p:cNvPr>
            <p:cNvSpPr txBox="1"/>
            <p:nvPr/>
          </p:nvSpPr>
          <p:spPr>
            <a:xfrm>
              <a:off x="1886591" y="5170097"/>
              <a:ext cx="415718"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Mobile </a:t>
              </a:r>
            </a:p>
          </p:txBody>
        </p:sp>
      </p:grpSp>
      <p:pic>
        <p:nvPicPr>
          <p:cNvPr id="5138" name="Picture 8" descr="Java Logo PNG Transparent (1) – Brands Logos">
            <a:extLst>
              <a:ext uri="{FF2B5EF4-FFF2-40B4-BE49-F238E27FC236}">
                <a16:creationId xmlns:a16="http://schemas.microsoft.com/office/drawing/2014/main" id="{A6365A06-456E-4B8D-59C6-71A665F34AD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06301" y="4461379"/>
            <a:ext cx="582645" cy="598363"/>
          </a:xfrm>
          <a:prstGeom prst="rect">
            <a:avLst/>
          </a:prstGeom>
          <a:noFill/>
          <a:extLst>
            <a:ext uri="{909E8E84-426E-40DD-AFC4-6F175D3DCCD1}">
              <a14:hiddenFill xmlns:a14="http://schemas.microsoft.com/office/drawing/2010/main">
                <a:solidFill>
                  <a:srgbClr val="FFFFFF"/>
                </a:solidFill>
              </a14:hiddenFill>
            </a:ext>
          </a:extLst>
        </p:spPr>
      </p:pic>
      <p:pic>
        <p:nvPicPr>
          <p:cNvPr id="5139" name="Picture 10" descr="Angular Logo PNG Transparent (1) – Brands Logos">
            <a:extLst>
              <a:ext uri="{FF2B5EF4-FFF2-40B4-BE49-F238E27FC236}">
                <a16:creationId xmlns:a16="http://schemas.microsoft.com/office/drawing/2014/main" id="{98092A00-311A-1943-77A3-C409764E021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998290" y="4711756"/>
            <a:ext cx="609756" cy="170249"/>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12">
            <a:extLst>
              <a:ext uri="{FF2B5EF4-FFF2-40B4-BE49-F238E27FC236}">
                <a16:creationId xmlns:a16="http://schemas.microsoft.com/office/drawing/2014/main" id="{FE8E1CE1-C141-917D-3C1B-A0BD03080E9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875481" y="4664387"/>
            <a:ext cx="728671" cy="192344"/>
          </a:xfrm>
          <a:prstGeom prst="rect">
            <a:avLst/>
          </a:prstGeom>
          <a:noFill/>
          <a:extLst>
            <a:ext uri="{909E8E84-426E-40DD-AFC4-6F175D3DCCD1}">
              <a14:hiddenFill xmlns:a14="http://schemas.microsoft.com/office/drawing/2010/main">
                <a:solidFill>
                  <a:srgbClr val="FFFFFF"/>
                </a:solidFill>
              </a14:hiddenFill>
            </a:ext>
          </a:extLst>
        </p:spPr>
      </p:pic>
      <p:pic>
        <p:nvPicPr>
          <p:cNvPr id="5141" name="Picture 14">
            <a:extLst>
              <a:ext uri="{FF2B5EF4-FFF2-40B4-BE49-F238E27FC236}">
                <a16:creationId xmlns:a16="http://schemas.microsoft.com/office/drawing/2014/main" id="{D31CDD00-71AA-E2F9-4811-424F6118079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239316" y="5248075"/>
            <a:ext cx="339483" cy="348641"/>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16" descr="iOS Logo, symbol, meaning, history, PNG, brand">
            <a:extLst>
              <a:ext uri="{FF2B5EF4-FFF2-40B4-BE49-F238E27FC236}">
                <a16:creationId xmlns:a16="http://schemas.microsoft.com/office/drawing/2014/main" id="{89402FA6-F950-C596-9587-9E9F8A084903}"/>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997284" y="5255849"/>
            <a:ext cx="478936" cy="276670"/>
          </a:xfrm>
          <a:prstGeom prst="rect">
            <a:avLst/>
          </a:prstGeom>
          <a:noFill/>
          <a:extLst>
            <a:ext uri="{909E8E84-426E-40DD-AFC4-6F175D3DCCD1}">
              <a14:hiddenFill xmlns:a14="http://schemas.microsoft.com/office/drawing/2010/main">
                <a:solidFill>
                  <a:srgbClr val="FFFFFF"/>
                </a:solidFill>
              </a14:hiddenFill>
            </a:ext>
          </a:extLst>
        </p:spPr>
      </p:pic>
      <p:grpSp>
        <p:nvGrpSpPr>
          <p:cNvPr id="5143" name="Group 5142">
            <a:extLst>
              <a:ext uri="{FF2B5EF4-FFF2-40B4-BE49-F238E27FC236}">
                <a16:creationId xmlns:a16="http://schemas.microsoft.com/office/drawing/2014/main" id="{43C56C07-DAFB-1433-E95E-10B282B93A80}"/>
              </a:ext>
            </a:extLst>
          </p:cNvPr>
          <p:cNvGrpSpPr/>
          <p:nvPr/>
        </p:nvGrpSpPr>
        <p:grpSpPr>
          <a:xfrm>
            <a:off x="6330681" y="4549682"/>
            <a:ext cx="473207" cy="454729"/>
            <a:chOff x="528097" y="4955282"/>
            <a:chExt cx="353456" cy="333613"/>
          </a:xfrm>
        </p:grpSpPr>
        <p:pic>
          <p:nvPicPr>
            <p:cNvPr id="5144" name="Picture 5143">
              <a:extLst>
                <a:ext uri="{FF2B5EF4-FFF2-40B4-BE49-F238E27FC236}">
                  <a16:creationId xmlns:a16="http://schemas.microsoft.com/office/drawing/2014/main" id="{872D80C0-8BB2-1CCB-CEBF-3571FF0BD17C}"/>
                </a:ext>
              </a:extLst>
            </p:cNvPr>
            <p:cNvPicPr>
              <a:picLocks noChangeAspect="1"/>
            </p:cNvPicPr>
            <p:nvPr/>
          </p:nvPicPr>
          <p:blipFill>
            <a:blip r:embed="rId13"/>
            <a:stretch>
              <a:fillRect/>
            </a:stretch>
          </p:blipFill>
          <p:spPr>
            <a:xfrm>
              <a:off x="607012" y="4955282"/>
              <a:ext cx="197281" cy="180840"/>
            </a:xfrm>
            <a:prstGeom prst="rect">
              <a:avLst/>
            </a:prstGeom>
          </p:spPr>
        </p:pic>
        <p:sp>
          <p:nvSpPr>
            <p:cNvPr id="5145" name="TextBox 5144">
              <a:extLst>
                <a:ext uri="{FF2B5EF4-FFF2-40B4-BE49-F238E27FC236}">
                  <a16:creationId xmlns:a16="http://schemas.microsoft.com/office/drawing/2014/main" id="{170D0BA7-6564-836C-8937-6238F060997F}"/>
                </a:ext>
              </a:extLst>
            </p:cNvPr>
            <p:cNvSpPr txBox="1"/>
            <p:nvPr/>
          </p:nvSpPr>
          <p:spPr>
            <a:xfrm>
              <a:off x="528097" y="5119545"/>
              <a:ext cx="353456"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Sales</a:t>
              </a:r>
            </a:p>
          </p:txBody>
        </p:sp>
      </p:grpSp>
      <p:grpSp>
        <p:nvGrpSpPr>
          <p:cNvPr id="5146" name="Group 5145">
            <a:extLst>
              <a:ext uri="{FF2B5EF4-FFF2-40B4-BE49-F238E27FC236}">
                <a16:creationId xmlns:a16="http://schemas.microsoft.com/office/drawing/2014/main" id="{CC6BCBE2-D41E-B715-3AC0-40EC7234286F}"/>
              </a:ext>
            </a:extLst>
          </p:cNvPr>
          <p:cNvGrpSpPr/>
          <p:nvPr/>
        </p:nvGrpSpPr>
        <p:grpSpPr>
          <a:xfrm>
            <a:off x="6870927" y="4543447"/>
            <a:ext cx="723276" cy="460964"/>
            <a:chOff x="931627" y="4950708"/>
            <a:chExt cx="540242" cy="338187"/>
          </a:xfrm>
        </p:grpSpPr>
        <p:pic>
          <p:nvPicPr>
            <p:cNvPr id="5147" name="Picture 5146">
              <a:extLst>
                <a:ext uri="{FF2B5EF4-FFF2-40B4-BE49-F238E27FC236}">
                  <a16:creationId xmlns:a16="http://schemas.microsoft.com/office/drawing/2014/main" id="{8272A081-5FE1-4C8E-FC77-519DB95D941C}"/>
                </a:ext>
              </a:extLst>
            </p:cNvPr>
            <p:cNvPicPr>
              <a:picLocks noChangeAspect="1"/>
            </p:cNvPicPr>
            <p:nvPr/>
          </p:nvPicPr>
          <p:blipFill>
            <a:blip r:embed="rId17"/>
            <a:stretch>
              <a:fillRect/>
            </a:stretch>
          </p:blipFill>
          <p:spPr>
            <a:xfrm>
              <a:off x="1078881" y="4950708"/>
              <a:ext cx="217677" cy="180840"/>
            </a:xfrm>
            <a:prstGeom prst="rect">
              <a:avLst/>
            </a:prstGeom>
          </p:spPr>
        </p:pic>
        <p:sp>
          <p:nvSpPr>
            <p:cNvPr id="5148" name="TextBox 5147">
              <a:extLst>
                <a:ext uri="{FF2B5EF4-FFF2-40B4-BE49-F238E27FC236}">
                  <a16:creationId xmlns:a16="http://schemas.microsoft.com/office/drawing/2014/main" id="{B82341C8-6823-BA06-E279-F1D5ACB6D4C1}"/>
                </a:ext>
              </a:extLst>
            </p:cNvPr>
            <p:cNvSpPr txBox="1"/>
            <p:nvPr/>
          </p:nvSpPr>
          <p:spPr>
            <a:xfrm>
              <a:off x="931627" y="5119545"/>
              <a:ext cx="54024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Marketing </a:t>
              </a:r>
            </a:p>
          </p:txBody>
        </p:sp>
      </p:grpSp>
      <p:grpSp>
        <p:nvGrpSpPr>
          <p:cNvPr id="5149" name="Group 5148">
            <a:extLst>
              <a:ext uri="{FF2B5EF4-FFF2-40B4-BE49-F238E27FC236}">
                <a16:creationId xmlns:a16="http://schemas.microsoft.com/office/drawing/2014/main" id="{F633E316-451C-B8E6-24E2-391D6BA664E2}"/>
              </a:ext>
            </a:extLst>
          </p:cNvPr>
          <p:cNvGrpSpPr/>
          <p:nvPr/>
        </p:nvGrpSpPr>
        <p:grpSpPr>
          <a:xfrm>
            <a:off x="7502672" y="4492382"/>
            <a:ext cx="716863" cy="520026"/>
            <a:chOff x="1403501" y="4913244"/>
            <a:chExt cx="535452" cy="381518"/>
          </a:xfrm>
        </p:grpSpPr>
        <p:pic>
          <p:nvPicPr>
            <p:cNvPr id="5150" name="Picture 5149">
              <a:extLst>
                <a:ext uri="{FF2B5EF4-FFF2-40B4-BE49-F238E27FC236}">
                  <a16:creationId xmlns:a16="http://schemas.microsoft.com/office/drawing/2014/main" id="{F636A12E-3F45-0739-CD61-94BBD6EDAA93}"/>
                </a:ext>
              </a:extLst>
            </p:cNvPr>
            <p:cNvPicPr>
              <a:picLocks noChangeAspect="1"/>
            </p:cNvPicPr>
            <p:nvPr/>
          </p:nvPicPr>
          <p:blipFill>
            <a:blip r:embed="rId18"/>
            <a:stretch>
              <a:fillRect/>
            </a:stretch>
          </p:blipFill>
          <p:spPr>
            <a:xfrm>
              <a:off x="1541602" y="4913244"/>
              <a:ext cx="244654" cy="252610"/>
            </a:xfrm>
            <a:prstGeom prst="rect">
              <a:avLst/>
            </a:prstGeom>
          </p:spPr>
        </p:pic>
        <p:sp>
          <p:nvSpPr>
            <p:cNvPr id="5151" name="TextBox 5150">
              <a:extLst>
                <a:ext uri="{FF2B5EF4-FFF2-40B4-BE49-F238E27FC236}">
                  <a16:creationId xmlns:a16="http://schemas.microsoft.com/office/drawing/2014/main" id="{8BFBE979-2364-DD24-C254-5138C41F9FD2}"/>
                </a:ext>
              </a:extLst>
            </p:cNvPr>
            <p:cNvSpPr txBox="1"/>
            <p:nvPr/>
          </p:nvSpPr>
          <p:spPr>
            <a:xfrm>
              <a:off x="1403501" y="5125412"/>
              <a:ext cx="535452"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Customer </a:t>
              </a:r>
            </a:p>
          </p:txBody>
        </p:sp>
      </p:grpSp>
      <p:grpSp>
        <p:nvGrpSpPr>
          <p:cNvPr id="5152" name="Group 5151">
            <a:extLst>
              <a:ext uri="{FF2B5EF4-FFF2-40B4-BE49-F238E27FC236}">
                <a16:creationId xmlns:a16="http://schemas.microsoft.com/office/drawing/2014/main" id="{22F64599-DA40-342F-70FC-62116F84C157}"/>
              </a:ext>
            </a:extLst>
          </p:cNvPr>
          <p:cNvGrpSpPr/>
          <p:nvPr/>
        </p:nvGrpSpPr>
        <p:grpSpPr>
          <a:xfrm>
            <a:off x="8149432" y="4524247"/>
            <a:ext cx="556563" cy="497699"/>
            <a:chOff x="1886591" y="4936622"/>
            <a:chExt cx="415718" cy="365138"/>
          </a:xfrm>
        </p:grpSpPr>
        <p:pic>
          <p:nvPicPr>
            <p:cNvPr id="5153" name="Picture 5152">
              <a:extLst>
                <a:ext uri="{FF2B5EF4-FFF2-40B4-BE49-F238E27FC236}">
                  <a16:creationId xmlns:a16="http://schemas.microsoft.com/office/drawing/2014/main" id="{AB7913B4-0D37-EE53-2104-7C7D1338869D}"/>
                </a:ext>
              </a:extLst>
            </p:cNvPr>
            <p:cNvPicPr>
              <a:picLocks noChangeAspect="1"/>
            </p:cNvPicPr>
            <p:nvPr/>
          </p:nvPicPr>
          <p:blipFill>
            <a:blip r:embed="rId15"/>
            <a:stretch>
              <a:fillRect/>
            </a:stretch>
          </p:blipFill>
          <p:spPr>
            <a:xfrm>
              <a:off x="1975555" y="4936622"/>
              <a:ext cx="208350" cy="208350"/>
            </a:xfrm>
            <a:prstGeom prst="rect">
              <a:avLst/>
            </a:prstGeom>
          </p:spPr>
        </p:pic>
        <p:sp>
          <p:nvSpPr>
            <p:cNvPr id="5154" name="TextBox 5153">
              <a:extLst>
                <a:ext uri="{FF2B5EF4-FFF2-40B4-BE49-F238E27FC236}">
                  <a16:creationId xmlns:a16="http://schemas.microsoft.com/office/drawing/2014/main" id="{D4842073-7E21-8DD1-3A02-C73E73F209DB}"/>
                </a:ext>
              </a:extLst>
            </p:cNvPr>
            <p:cNvSpPr txBox="1"/>
            <p:nvPr/>
          </p:nvSpPr>
          <p:spPr>
            <a:xfrm>
              <a:off x="1886591" y="5132410"/>
              <a:ext cx="415718"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Mobile </a:t>
              </a:r>
            </a:p>
          </p:txBody>
        </p:sp>
      </p:grpSp>
      <p:grpSp>
        <p:nvGrpSpPr>
          <p:cNvPr id="5155" name="Group 5154">
            <a:extLst>
              <a:ext uri="{FF2B5EF4-FFF2-40B4-BE49-F238E27FC236}">
                <a16:creationId xmlns:a16="http://schemas.microsoft.com/office/drawing/2014/main" id="{A4D6B2EE-9039-988C-EDEC-A619B741B25E}"/>
              </a:ext>
            </a:extLst>
          </p:cNvPr>
          <p:cNvGrpSpPr/>
          <p:nvPr/>
        </p:nvGrpSpPr>
        <p:grpSpPr>
          <a:xfrm>
            <a:off x="6265539" y="5192448"/>
            <a:ext cx="550151" cy="489945"/>
            <a:chOff x="485941" y="5620239"/>
            <a:chExt cx="410929" cy="359449"/>
          </a:xfrm>
        </p:grpSpPr>
        <p:pic>
          <p:nvPicPr>
            <p:cNvPr id="5156" name="Picture 5155">
              <a:extLst>
                <a:ext uri="{FF2B5EF4-FFF2-40B4-BE49-F238E27FC236}">
                  <a16:creationId xmlns:a16="http://schemas.microsoft.com/office/drawing/2014/main" id="{4EC6005E-5A39-71E2-5D52-6B3693950941}"/>
                </a:ext>
              </a:extLst>
            </p:cNvPr>
            <p:cNvPicPr>
              <a:picLocks noChangeAspect="1"/>
            </p:cNvPicPr>
            <p:nvPr/>
          </p:nvPicPr>
          <p:blipFill>
            <a:blip r:embed="rId14"/>
            <a:stretch>
              <a:fillRect/>
            </a:stretch>
          </p:blipFill>
          <p:spPr>
            <a:xfrm>
              <a:off x="609054" y="5620239"/>
              <a:ext cx="197831" cy="197831"/>
            </a:xfrm>
            <a:prstGeom prst="rect">
              <a:avLst/>
            </a:prstGeom>
          </p:spPr>
        </p:pic>
        <p:sp>
          <p:nvSpPr>
            <p:cNvPr id="5157" name="TextBox 5156">
              <a:extLst>
                <a:ext uri="{FF2B5EF4-FFF2-40B4-BE49-F238E27FC236}">
                  <a16:creationId xmlns:a16="http://schemas.microsoft.com/office/drawing/2014/main" id="{B8BE19DC-2CE1-D527-038D-F234A0B617C5}"/>
                </a:ext>
              </a:extLst>
            </p:cNvPr>
            <p:cNvSpPr txBox="1"/>
            <p:nvPr/>
          </p:nvSpPr>
          <p:spPr>
            <a:xfrm>
              <a:off x="485941" y="5810338"/>
              <a:ext cx="410929"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Activity</a:t>
              </a:r>
            </a:p>
          </p:txBody>
        </p:sp>
      </p:grpSp>
      <p:grpSp>
        <p:nvGrpSpPr>
          <p:cNvPr id="5161" name="Group 5160">
            <a:extLst>
              <a:ext uri="{FF2B5EF4-FFF2-40B4-BE49-F238E27FC236}">
                <a16:creationId xmlns:a16="http://schemas.microsoft.com/office/drawing/2014/main" id="{9A6E3329-BF18-47F8-6EE8-0572410D1B27}"/>
              </a:ext>
            </a:extLst>
          </p:cNvPr>
          <p:cNvGrpSpPr/>
          <p:nvPr/>
        </p:nvGrpSpPr>
        <p:grpSpPr>
          <a:xfrm>
            <a:off x="7004028" y="5195702"/>
            <a:ext cx="421911" cy="493937"/>
            <a:chOff x="1467293" y="5622626"/>
            <a:chExt cx="315141" cy="362378"/>
          </a:xfrm>
        </p:grpSpPr>
        <p:pic>
          <p:nvPicPr>
            <p:cNvPr id="5162" name="Picture 5161">
              <a:extLst>
                <a:ext uri="{FF2B5EF4-FFF2-40B4-BE49-F238E27FC236}">
                  <a16:creationId xmlns:a16="http://schemas.microsoft.com/office/drawing/2014/main" id="{0BE17C83-DDD5-C6AE-9F48-008B5D6800C6}"/>
                </a:ext>
              </a:extLst>
            </p:cNvPr>
            <p:cNvPicPr>
              <a:picLocks noChangeAspect="1"/>
            </p:cNvPicPr>
            <p:nvPr/>
          </p:nvPicPr>
          <p:blipFill>
            <a:blip r:embed="rId19"/>
            <a:stretch>
              <a:fillRect/>
            </a:stretch>
          </p:blipFill>
          <p:spPr>
            <a:xfrm>
              <a:off x="1516066" y="5622626"/>
              <a:ext cx="213657" cy="197831"/>
            </a:xfrm>
            <a:prstGeom prst="rect">
              <a:avLst/>
            </a:prstGeom>
          </p:spPr>
        </p:pic>
        <p:sp>
          <p:nvSpPr>
            <p:cNvPr id="5163" name="TextBox 5162">
              <a:extLst>
                <a:ext uri="{FF2B5EF4-FFF2-40B4-BE49-F238E27FC236}">
                  <a16:creationId xmlns:a16="http://schemas.microsoft.com/office/drawing/2014/main" id="{11CC6922-FFAA-B750-0A6F-E3BD000BF8A7}"/>
                </a:ext>
              </a:extLst>
            </p:cNvPr>
            <p:cNvSpPr txBox="1"/>
            <p:nvPr/>
          </p:nvSpPr>
          <p:spPr>
            <a:xfrm>
              <a:off x="1467293" y="5815654"/>
              <a:ext cx="315141" cy="169350"/>
            </a:xfrm>
            <a:prstGeom prst="rect">
              <a:avLst/>
            </a:prstGeom>
            <a:noFill/>
          </p:spPr>
          <p:txBody>
            <a:bodyPr wrap="none" rtlCol="0">
              <a:spAutoFit/>
            </a:bodyPr>
            <a:lstStyle/>
            <a:p>
              <a:r>
                <a:rPr lang="en-TH" sz="900" dirty="0">
                  <a:solidFill>
                    <a:srgbClr val="00B0F0"/>
                  </a:solidFill>
                  <a:latin typeface="Arial" panose="020B0604020202020204" pitchFamily="34" charset="0"/>
                  <a:cs typeface="Arial" panose="020B0604020202020204" pitchFamily="34" charset="0"/>
                </a:rPr>
                <a:t>Web</a:t>
              </a:r>
            </a:p>
          </p:txBody>
        </p:sp>
      </p:grpSp>
    </p:spTree>
    <p:extLst>
      <p:ext uri="{BB962C8B-B14F-4D97-AF65-F5344CB8AC3E}">
        <p14:creationId xmlns:p14="http://schemas.microsoft.com/office/powerpoint/2010/main" val="38148631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Curved Connector 10">
            <a:extLst>
              <a:ext uri="{FF2B5EF4-FFF2-40B4-BE49-F238E27FC236}">
                <a16:creationId xmlns:a16="http://schemas.microsoft.com/office/drawing/2014/main" id="{F1C492DE-DB67-9A49-D510-87776D6BB453}"/>
              </a:ext>
            </a:extLst>
          </p:cNvPr>
          <p:cNvCxnSpPr>
            <a:cxnSpLocks/>
            <a:stCxn id="26" idx="3"/>
            <a:endCxn id="17" idx="2"/>
          </p:cNvCxnSpPr>
          <p:nvPr/>
        </p:nvCxnSpPr>
        <p:spPr>
          <a:xfrm flipV="1">
            <a:off x="3498233" y="862142"/>
            <a:ext cx="1846226" cy="5577244"/>
          </a:xfrm>
          <a:prstGeom prst="curvedConnector3">
            <a:avLst>
              <a:gd name="adj1" fmla="val 74297"/>
            </a:avLst>
          </a:prstGeom>
          <a:ln>
            <a:solidFill>
              <a:schemeClr val="bg1">
                <a:lumMod val="50000"/>
              </a:schemeClr>
            </a:solidFill>
            <a:prstDash val="lgDash"/>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DAABCE9D-DDBE-D2CE-3106-A1E516431C0D}"/>
              </a:ext>
            </a:extLst>
          </p:cNvPr>
          <p:cNvPicPr>
            <a:picLocks noChangeAspect="1"/>
          </p:cNvPicPr>
          <p:nvPr/>
        </p:nvPicPr>
        <p:blipFill>
          <a:blip r:embed="rId3">
            <a:grayscl/>
          </a:blip>
          <a:stretch>
            <a:fillRect/>
          </a:stretch>
        </p:blipFill>
        <p:spPr>
          <a:xfrm>
            <a:off x="6935640" y="0"/>
            <a:ext cx="5256359" cy="6858000"/>
          </a:xfrm>
          <a:prstGeom prst="rect">
            <a:avLst/>
          </a:prstGeom>
        </p:spPr>
      </p:pic>
      <p:sp>
        <p:nvSpPr>
          <p:cNvPr id="3" name="TextBox 2">
            <a:extLst>
              <a:ext uri="{FF2B5EF4-FFF2-40B4-BE49-F238E27FC236}">
                <a16:creationId xmlns:a16="http://schemas.microsoft.com/office/drawing/2014/main" id="{10079E2B-9007-0AB9-4F9B-4A52C9E37DC8}"/>
              </a:ext>
            </a:extLst>
          </p:cNvPr>
          <p:cNvSpPr txBox="1"/>
          <p:nvPr/>
        </p:nvSpPr>
        <p:spPr>
          <a:xfrm>
            <a:off x="344045" y="382918"/>
            <a:ext cx="4547889" cy="461665"/>
          </a:xfrm>
          <a:prstGeom prst="rect">
            <a:avLst/>
          </a:prstGeom>
          <a:noFill/>
        </p:spPr>
        <p:txBody>
          <a:bodyPr wrap="square">
            <a:spAutoFit/>
          </a:bodyPr>
          <a:lstStyle/>
          <a:p>
            <a:r>
              <a:rPr lang="en-US" altLang="ko-KR" sz="2400" b="1" dirty="0">
                <a:solidFill>
                  <a:schemeClr val="bg1">
                    <a:lumMod val="50000"/>
                  </a:schemeClr>
                </a:solidFill>
                <a:latin typeface="Arial" panose="020B0604020202020204" pitchFamily="34" charset="0"/>
                <a:cs typeface="Arial" panose="020B0604020202020204" pitchFamily="34" charset="0"/>
              </a:rPr>
              <a:t>Why </a:t>
            </a:r>
            <a:r>
              <a:rPr lang="en-US" altLang="ko-KR" sz="2400" b="1" dirty="0" err="1">
                <a:solidFill>
                  <a:srgbClr val="00B0F0"/>
                </a:solidFill>
                <a:latin typeface="Arial" panose="020B0604020202020204" pitchFamily="34" charset="0"/>
                <a:cs typeface="Arial" panose="020B0604020202020204" pitchFamily="34" charset="0"/>
              </a:rPr>
              <a:t>Blue</a:t>
            </a:r>
            <a:r>
              <a:rPr lang="en-US" altLang="ko-KR" sz="2400" b="1" dirty="0" err="1">
                <a:solidFill>
                  <a:schemeClr val="bg1">
                    <a:lumMod val="50000"/>
                  </a:schemeClr>
                </a:solidFill>
                <a:latin typeface="Arial" panose="020B0604020202020204" pitchFamily="34" charset="0"/>
                <a:cs typeface="Arial" panose="020B0604020202020204" pitchFamily="34" charset="0"/>
              </a:rPr>
              <a:t>Stone</a:t>
            </a:r>
            <a:r>
              <a:rPr lang="en-US" altLang="ko-KR" sz="2400" b="1" dirty="0">
                <a:solidFill>
                  <a:schemeClr val="bg1">
                    <a:lumMod val="50000"/>
                  </a:schemeClr>
                </a:solidFill>
                <a:latin typeface="Arial" panose="020B0604020202020204" pitchFamily="34" charset="0"/>
                <a:cs typeface="Arial" panose="020B0604020202020204" pitchFamily="34" charset="0"/>
              </a:rPr>
              <a:t> ? </a:t>
            </a:r>
            <a:endParaRPr lang="en-US" altLang="ko-KR" sz="2400" b="1" dirty="0">
              <a:solidFill>
                <a:srgbClr val="00B0F0"/>
              </a:solidFill>
              <a:latin typeface="Arial" panose="020B0604020202020204" pitchFamily="34" charset="0"/>
              <a:cs typeface="Arial" panose="020B0604020202020204" pitchFamily="34" charset="0"/>
            </a:endParaRPr>
          </a:p>
        </p:txBody>
      </p:sp>
      <p:sp>
        <p:nvSpPr>
          <p:cNvPr id="5" name="Rounded Rectangle 4">
            <a:extLst>
              <a:ext uri="{FF2B5EF4-FFF2-40B4-BE49-F238E27FC236}">
                <a16:creationId xmlns:a16="http://schemas.microsoft.com/office/drawing/2014/main" id="{DB519026-12A4-B3CF-7625-027F7CF12643}"/>
              </a:ext>
            </a:extLst>
          </p:cNvPr>
          <p:cNvSpPr/>
          <p:nvPr/>
        </p:nvSpPr>
        <p:spPr>
          <a:xfrm>
            <a:off x="594776" y="2117631"/>
            <a:ext cx="3483927" cy="3818474"/>
          </a:xfrm>
          <a:prstGeom prst="roundRect">
            <a:avLst>
              <a:gd name="adj" fmla="val 4734"/>
            </a:avLst>
          </a:prstGeom>
          <a:solidFill>
            <a:srgbClr val="DDF3F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6" name="Rounded Rectangle 5">
            <a:extLst>
              <a:ext uri="{FF2B5EF4-FFF2-40B4-BE49-F238E27FC236}">
                <a16:creationId xmlns:a16="http://schemas.microsoft.com/office/drawing/2014/main" id="{9C17AC55-1915-5FA6-2649-3F522A979C27}"/>
              </a:ext>
            </a:extLst>
          </p:cNvPr>
          <p:cNvSpPr/>
          <p:nvPr/>
        </p:nvSpPr>
        <p:spPr>
          <a:xfrm>
            <a:off x="4506343" y="2160686"/>
            <a:ext cx="3483927" cy="3775419"/>
          </a:xfrm>
          <a:prstGeom prst="roundRect">
            <a:avLst>
              <a:gd name="adj" fmla="val 4734"/>
            </a:avLst>
          </a:prstGeom>
          <a:solidFill>
            <a:srgbClr val="DDF3F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7" name="Rounded Rectangle 6">
            <a:extLst>
              <a:ext uri="{FF2B5EF4-FFF2-40B4-BE49-F238E27FC236}">
                <a16:creationId xmlns:a16="http://schemas.microsoft.com/office/drawing/2014/main" id="{29791D37-CD74-D970-BBA9-395DCEC4B76D}"/>
              </a:ext>
            </a:extLst>
          </p:cNvPr>
          <p:cNvSpPr/>
          <p:nvPr/>
        </p:nvSpPr>
        <p:spPr>
          <a:xfrm>
            <a:off x="8376287" y="2103737"/>
            <a:ext cx="3483927" cy="3832368"/>
          </a:xfrm>
          <a:prstGeom prst="roundRect">
            <a:avLst>
              <a:gd name="adj" fmla="val 5207"/>
            </a:avLst>
          </a:prstGeom>
          <a:solidFill>
            <a:srgbClr val="DDF3F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sp>
        <p:nvSpPr>
          <p:cNvPr id="8" name="TextBox 7">
            <a:extLst>
              <a:ext uri="{FF2B5EF4-FFF2-40B4-BE49-F238E27FC236}">
                <a16:creationId xmlns:a16="http://schemas.microsoft.com/office/drawing/2014/main" id="{F414FFBC-699F-9F23-EA45-AA8E654F9E35}"/>
              </a:ext>
            </a:extLst>
          </p:cNvPr>
          <p:cNvSpPr txBox="1"/>
          <p:nvPr/>
        </p:nvSpPr>
        <p:spPr>
          <a:xfrm>
            <a:off x="1497536" y="1663092"/>
            <a:ext cx="2060043" cy="307777"/>
          </a:xfrm>
          <a:prstGeom prst="rect">
            <a:avLst/>
          </a:prstGeom>
          <a:solidFill>
            <a:schemeClr val="bg1"/>
          </a:solidFill>
          <a:ln>
            <a:noFill/>
          </a:ln>
        </p:spPr>
        <p:txBody>
          <a:bodyPr wrap="square">
            <a:spAutoFit/>
          </a:bodyPr>
          <a:lstStyle/>
          <a:p>
            <a:pPr marL="0" marR="0" lvl="0" indent="0" algn="ctr" defTabSz="914400" rtl="0" eaLnBrk="1" fontAlgn="auto" latinLnBrk="0" hangingPunct="1">
              <a:spcBef>
                <a:spcPts val="600"/>
              </a:spcBef>
              <a:spcAft>
                <a:spcPts val="0"/>
              </a:spcAft>
              <a:buClrTx/>
              <a:buSzTx/>
              <a:buFontTx/>
              <a:buNone/>
              <a:tabLst/>
              <a:defRPr/>
            </a:pPr>
            <a:r>
              <a:rPr kumimoji="0" lang="en-US" altLang="ko-KR" sz="1400" b="1" i="0" u="none" strike="noStrike" kern="1200" cap="none"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COMMUNICATION</a:t>
            </a:r>
          </a:p>
        </p:txBody>
      </p:sp>
      <p:sp>
        <p:nvSpPr>
          <p:cNvPr id="9" name="TextBox 8">
            <a:extLst>
              <a:ext uri="{FF2B5EF4-FFF2-40B4-BE49-F238E27FC236}">
                <a16:creationId xmlns:a16="http://schemas.microsoft.com/office/drawing/2014/main" id="{71585B51-9D81-044F-F374-C96A943FBE5E}"/>
              </a:ext>
            </a:extLst>
          </p:cNvPr>
          <p:cNvSpPr txBox="1"/>
          <p:nvPr/>
        </p:nvSpPr>
        <p:spPr>
          <a:xfrm>
            <a:off x="4744885" y="1663092"/>
            <a:ext cx="3211483" cy="307777"/>
          </a:xfrm>
          <a:prstGeom prst="rect">
            <a:avLst/>
          </a:prstGeom>
          <a:solidFill>
            <a:schemeClr val="bg1"/>
          </a:solidFill>
          <a:ln>
            <a:noFill/>
          </a:ln>
        </p:spPr>
        <p:txBody>
          <a:bodyPr wrap="square">
            <a:spAutoFit/>
          </a:bodyPr>
          <a:lstStyle/>
          <a:p>
            <a:pPr marL="0" marR="0" lvl="0" indent="0" algn="ctr" defTabSz="914400" rtl="0" eaLnBrk="1" fontAlgn="auto" latinLnBrk="0" hangingPunct="1">
              <a:spcBef>
                <a:spcPts val="600"/>
              </a:spcBef>
              <a:spcAft>
                <a:spcPts val="0"/>
              </a:spcAft>
              <a:buClrTx/>
              <a:buSzTx/>
              <a:buFontTx/>
              <a:buNone/>
              <a:tabLst/>
              <a:defRPr/>
            </a:pPr>
            <a:r>
              <a:rPr kumimoji="0" lang="en-US" altLang="ko-KR" sz="1400" b="1" i="0" u="none" strike="noStrike" kern="1200" cap="none"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SYSTEM BASE </a:t>
            </a:r>
            <a:r>
              <a:rPr lang="en-US" altLang="ko-KR" sz="1400" b="1" dirty="0">
                <a:solidFill>
                  <a:srgbClr val="00B0F0"/>
                </a:solidFill>
                <a:latin typeface="Century Gothic" panose="020B0502020202020204" pitchFamily="34" charset="0"/>
                <a:ea typeface="KoPubWorldDotum Medium" panose="00000600000000000000" pitchFamily="2" charset="-127"/>
                <a:cs typeface="KoPubWorldDotum Medium" panose="00000600000000000000" pitchFamily="2" charset="-127"/>
              </a:rPr>
              <a:t>IMPLEMENTATION</a:t>
            </a:r>
            <a:endParaRPr kumimoji="0" lang="en-US" altLang="ko-KR" sz="1400" b="1" i="0" u="none" strike="noStrike" kern="1200" cap="none"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endParaRPr>
          </a:p>
        </p:txBody>
      </p:sp>
      <p:sp>
        <p:nvSpPr>
          <p:cNvPr id="10" name="TextBox 9">
            <a:extLst>
              <a:ext uri="{FF2B5EF4-FFF2-40B4-BE49-F238E27FC236}">
                <a16:creationId xmlns:a16="http://schemas.microsoft.com/office/drawing/2014/main" id="{D65AD328-8166-E236-E12D-4AAE59E43552}"/>
              </a:ext>
            </a:extLst>
          </p:cNvPr>
          <p:cNvSpPr txBox="1"/>
          <p:nvPr/>
        </p:nvSpPr>
        <p:spPr>
          <a:xfrm>
            <a:off x="9052081" y="1663092"/>
            <a:ext cx="2201594" cy="307777"/>
          </a:xfrm>
          <a:prstGeom prst="rect">
            <a:avLst/>
          </a:prstGeom>
          <a:solidFill>
            <a:schemeClr val="bg1">
              <a:alpha val="69000"/>
            </a:schemeClr>
          </a:solidFill>
          <a:ln>
            <a:noFill/>
          </a:ln>
        </p:spPr>
        <p:txBody>
          <a:bodyPr wrap="square">
            <a:spAutoFit/>
          </a:bodyPr>
          <a:lstStyle/>
          <a:p>
            <a:pPr marL="0" marR="0" lvl="0" indent="0" algn="ctr" defTabSz="914400" rtl="0" eaLnBrk="1" fontAlgn="auto" latinLnBrk="0" hangingPunct="1">
              <a:spcBef>
                <a:spcPts val="600"/>
              </a:spcBef>
              <a:spcAft>
                <a:spcPts val="0"/>
              </a:spcAft>
              <a:buClrTx/>
              <a:buSzTx/>
              <a:buFontTx/>
              <a:buNone/>
              <a:tabLst/>
              <a:defRPr/>
            </a:pPr>
            <a:r>
              <a:rPr kumimoji="0" lang="en-US" altLang="ko-KR" sz="1400" b="1" i="0" u="none" strike="noStrike" kern="1200" cap="none" normalizeH="0" baseline="0" noProof="0" dirty="0">
                <a:ln>
                  <a:noFill/>
                </a:ln>
                <a:solidFill>
                  <a:srgbClr val="00B0F0"/>
                </a:solidFill>
                <a:effectLst/>
                <a:uLnTx/>
                <a:uFillTx/>
                <a:latin typeface="Century Gothic" panose="020B0502020202020204" pitchFamily="34" charset="0"/>
                <a:ea typeface="KoPubWorldDotum Medium" panose="00000600000000000000" pitchFamily="2" charset="-127"/>
                <a:cs typeface="KoPubWorldDotum Medium" panose="00000600000000000000" pitchFamily="2" charset="-127"/>
              </a:rPr>
              <a:t>INTEGRATED SOLUTION</a:t>
            </a:r>
          </a:p>
        </p:txBody>
      </p:sp>
      <p:pic>
        <p:nvPicPr>
          <p:cNvPr id="12" name="Picture 11">
            <a:extLst>
              <a:ext uri="{FF2B5EF4-FFF2-40B4-BE49-F238E27FC236}">
                <a16:creationId xmlns:a16="http://schemas.microsoft.com/office/drawing/2014/main" id="{C1A4B202-4AC3-3236-84D4-274E3C8334CC}"/>
              </a:ext>
            </a:extLst>
          </p:cNvPr>
          <p:cNvPicPr>
            <a:picLocks noChangeAspect="1"/>
          </p:cNvPicPr>
          <p:nvPr/>
        </p:nvPicPr>
        <p:blipFill>
          <a:blip r:embed="rId4">
            <a:grayscl/>
          </a:blip>
          <a:stretch>
            <a:fillRect/>
          </a:stretch>
        </p:blipFill>
        <p:spPr>
          <a:xfrm rot="2454775">
            <a:off x="5353038" y="489504"/>
            <a:ext cx="648740" cy="669838"/>
          </a:xfrm>
          <a:prstGeom prst="rect">
            <a:avLst/>
          </a:prstGeom>
        </p:spPr>
      </p:pic>
      <p:sp>
        <p:nvSpPr>
          <p:cNvPr id="17" name="Oval 16">
            <a:extLst>
              <a:ext uri="{FF2B5EF4-FFF2-40B4-BE49-F238E27FC236}">
                <a16:creationId xmlns:a16="http://schemas.microsoft.com/office/drawing/2014/main" id="{DF59B6C8-EC23-E366-375A-5DF03B9CF39B}"/>
              </a:ext>
            </a:extLst>
          </p:cNvPr>
          <p:cNvSpPr/>
          <p:nvPr/>
        </p:nvSpPr>
        <p:spPr>
          <a:xfrm>
            <a:off x="5344459" y="768812"/>
            <a:ext cx="155414" cy="186660"/>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pic>
        <p:nvPicPr>
          <p:cNvPr id="26" name="Picture 25">
            <a:extLst>
              <a:ext uri="{FF2B5EF4-FFF2-40B4-BE49-F238E27FC236}">
                <a16:creationId xmlns:a16="http://schemas.microsoft.com/office/drawing/2014/main" id="{A67A425C-B331-41EF-B555-441D62B44EF2}"/>
              </a:ext>
            </a:extLst>
          </p:cNvPr>
          <p:cNvPicPr>
            <a:picLocks noChangeAspect="1"/>
          </p:cNvPicPr>
          <p:nvPr/>
        </p:nvPicPr>
        <p:blipFill>
          <a:blip r:embed="rId5">
            <a:grayscl/>
          </a:blip>
          <a:stretch>
            <a:fillRect/>
          </a:stretch>
        </p:blipFill>
        <p:spPr>
          <a:xfrm rot="244458">
            <a:off x="2938774" y="6139402"/>
            <a:ext cx="560167" cy="560167"/>
          </a:xfrm>
          <a:prstGeom prst="rect">
            <a:avLst/>
          </a:prstGeom>
        </p:spPr>
      </p:pic>
      <p:sp>
        <p:nvSpPr>
          <p:cNvPr id="55" name="TextBox 54">
            <a:extLst>
              <a:ext uri="{FF2B5EF4-FFF2-40B4-BE49-F238E27FC236}">
                <a16:creationId xmlns:a16="http://schemas.microsoft.com/office/drawing/2014/main" id="{1EF80A27-0CB7-04CA-B93F-5B8E660C0ADE}"/>
              </a:ext>
            </a:extLst>
          </p:cNvPr>
          <p:cNvSpPr txBox="1"/>
          <p:nvPr/>
        </p:nvSpPr>
        <p:spPr>
          <a:xfrm>
            <a:off x="676431" y="2378703"/>
            <a:ext cx="3285969" cy="3036472"/>
          </a:xfrm>
          <a:prstGeom prst="rect">
            <a:avLst/>
          </a:prstGeom>
          <a:noFill/>
          <a:ln>
            <a:noFill/>
          </a:ln>
        </p:spPr>
        <p:txBody>
          <a:bodyPr wrap="square">
            <a:spAutoFit/>
          </a:bodyPr>
          <a:lstStyle>
            <a:defPPr>
              <a:defRPr lang="ko-KR"/>
            </a:defPPr>
            <a:lvl1pPr marR="0" lvl="0" indent="0" fontAlgn="auto" latinLnBrk="0">
              <a:lnSpc>
                <a:spcPts val="1320"/>
              </a:lnSpc>
              <a:spcBef>
                <a:spcPts val="600"/>
              </a:spcBef>
              <a:spcAft>
                <a:spcPts val="0"/>
              </a:spcAft>
              <a:buClrTx/>
              <a:buSzTx/>
              <a:buFontTx/>
              <a:buNone/>
              <a:tabLst/>
              <a:defRPr sz="8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pPr>
              <a:lnSpc>
                <a:spcPts val="1520"/>
              </a:lnSpc>
            </a:pPr>
            <a:r>
              <a:rPr lang="en-US" sz="1050" dirty="0"/>
              <a:t>• Bluestone is comprised of Korean and local Southeast Asian professionals. Particularly, our business analysis team offers highly communicative interactions based on their extensive experience of over 5 years in system construction and development. </a:t>
            </a:r>
          </a:p>
          <a:p>
            <a:pPr>
              <a:lnSpc>
                <a:spcPts val="1520"/>
              </a:lnSpc>
            </a:pPr>
            <a:r>
              <a:rPr lang="en-US" sz="1050" dirty="0"/>
              <a:t>• Typically, communication between overseas software companies and local teams can be challenging during system implementation. However, Bluestone's project team uses English as the primary language but is proficient in using native languages (Korean/Myanmar/Thai) for documentation and discussions when a deep understanding is required, ensuring an efficient project workflow.</a:t>
            </a:r>
            <a:endParaRPr lang="en-US" altLang="ko-KR" sz="1050" dirty="0"/>
          </a:p>
        </p:txBody>
      </p:sp>
      <p:pic>
        <p:nvPicPr>
          <p:cNvPr id="6146" name="Picture 2" descr="토성 - 무료 자연개 아이콘">
            <a:extLst>
              <a:ext uri="{FF2B5EF4-FFF2-40B4-BE49-F238E27FC236}">
                <a16:creationId xmlns:a16="http://schemas.microsoft.com/office/drawing/2014/main" id="{338275C7-D1EB-BBA6-59C6-585BE70A308F}"/>
              </a:ext>
            </a:extLst>
          </p:cNvPr>
          <p:cNvPicPr>
            <a:picLocks noChangeAspect="1" noChangeArrowheads="1"/>
          </p:cNvPicPr>
          <p:nvPr/>
        </p:nvPicPr>
        <p:blipFill>
          <a:blip r:embed="rId6">
            <a:grayscl/>
            <a:alphaModFix/>
            <a:extLst>
              <a:ext uri="{BEBA8EAE-BF5A-486C-A8C5-ECC9F3942E4B}">
                <a14:imgProps xmlns:a14="http://schemas.microsoft.com/office/drawing/2010/main">
                  <a14:imgLayer r:embed="rId7">
                    <a14:imgEffect>
                      <a14:colorTemperature colorTemp="1614"/>
                    </a14:imgEffect>
                    <a14:imgEffect>
                      <a14:saturation sat="204000"/>
                    </a14:imgEffect>
                  </a14:imgLayer>
                </a14:imgProps>
              </a:ext>
              <a:ext uri="{28A0092B-C50C-407E-A947-70E740481C1C}">
                <a14:useLocalDpi xmlns:a14="http://schemas.microsoft.com/office/drawing/2010/main" val="0"/>
              </a:ext>
            </a:extLst>
          </a:blip>
          <a:srcRect/>
          <a:stretch>
            <a:fillRect/>
          </a:stretch>
        </p:blipFill>
        <p:spPr bwMode="auto">
          <a:xfrm>
            <a:off x="6293634" y="122814"/>
            <a:ext cx="1137541" cy="1137541"/>
          </a:xfrm>
          <a:prstGeom prst="rect">
            <a:avLst/>
          </a:prstGeom>
          <a:noFill/>
          <a:extLst>
            <a:ext uri="{909E8E84-426E-40DD-AFC4-6F175D3DCCD1}">
              <a14:hiddenFill xmlns:a14="http://schemas.microsoft.com/office/drawing/2010/main">
                <a:solidFill>
                  <a:srgbClr val="FFFFFF"/>
                </a:solidFill>
              </a14:hiddenFill>
            </a:ext>
          </a:extLst>
        </p:spPr>
      </p:pic>
      <p:pic>
        <p:nvPicPr>
          <p:cNvPr id="6145" name="Picture 6144">
            <a:extLst>
              <a:ext uri="{FF2B5EF4-FFF2-40B4-BE49-F238E27FC236}">
                <a16:creationId xmlns:a16="http://schemas.microsoft.com/office/drawing/2014/main" id="{F14FA731-CC08-2036-EE7E-9C58D25CB2E9}"/>
              </a:ext>
            </a:extLst>
          </p:cNvPr>
          <p:cNvPicPr>
            <a:picLocks noChangeAspect="1"/>
          </p:cNvPicPr>
          <p:nvPr/>
        </p:nvPicPr>
        <p:blipFill>
          <a:blip r:embed="rId8"/>
          <a:stretch>
            <a:fillRect/>
          </a:stretch>
        </p:blipFill>
        <p:spPr>
          <a:xfrm>
            <a:off x="1169951" y="1598924"/>
            <a:ext cx="432000" cy="432000"/>
          </a:xfrm>
          <a:prstGeom prst="rect">
            <a:avLst/>
          </a:prstGeom>
        </p:spPr>
      </p:pic>
      <p:pic>
        <p:nvPicPr>
          <p:cNvPr id="6147" name="Picture 6146">
            <a:extLst>
              <a:ext uri="{FF2B5EF4-FFF2-40B4-BE49-F238E27FC236}">
                <a16:creationId xmlns:a16="http://schemas.microsoft.com/office/drawing/2014/main" id="{FFA3B005-3627-1C2E-33F0-8E65D9149DA2}"/>
              </a:ext>
            </a:extLst>
          </p:cNvPr>
          <p:cNvPicPr>
            <a:picLocks noChangeAspect="1"/>
          </p:cNvPicPr>
          <p:nvPr/>
        </p:nvPicPr>
        <p:blipFill>
          <a:blip r:embed="rId9"/>
          <a:stretch>
            <a:fillRect/>
          </a:stretch>
        </p:blipFill>
        <p:spPr>
          <a:xfrm>
            <a:off x="4592976" y="1647050"/>
            <a:ext cx="360000" cy="360000"/>
          </a:xfrm>
          <a:prstGeom prst="rect">
            <a:avLst/>
          </a:prstGeom>
        </p:spPr>
      </p:pic>
      <p:pic>
        <p:nvPicPr>
          <p:cNvPr id="6148" name="Picture 6147">
            <a:extLst>
              <a:ext uri="{FF2B5EF4-FFF2-40B4-BE49-F238E27FC236}">
                <a16:creationId xmlns:a16="http://schemas.microsoft.com/office/drawing/2014/main" id="{0D4BCD00-C235-76E1-113E-30B90A5FD395}"/>
              </a:ext>
            </a:extLst>
          </p:cNvPr>
          <p:cNvPicPr>
            <a:picLocks noChangeAspect="1"/>
          </p:cNvPicPr>
          <p:nvPr/>
        </p:nvPicPr>
        <p:blipFill>
          <a:blip r:embed="rId10"/>
          <a:stretch>
            <a:fillRect/>
          </a:stretch>
        </p:blipFill>
        <p:spPr>
          <a:xfrm>
            <a:off x="8800835" y="1663092"/>
            <a:ext cx="304800" cy="304800"/>
          </a:xfrm>
          <a:prstGeom prst="rect">
            <a:avLst/>
          </a:prstGeom>
        </p:spPr>
      </p:pic>
      <p:sp>
        <p:nvSpPr>
          <p:cNvPr id="6149" name="TextBox 6148">
            <a:extLst>
              <a:ext uri="{FF2B5EF4-FFF2-40B4-BE49-F238E27FC236}">
                <a16:creationId xmlns:a16="http://schemas.microsoft.com/office/drawing/2014/main" id="{01EE6D5F-B69B-9732-03C2-EAC88FB750F3}"/>
              </a:ext>
            </a:extLst>
          </p:cNvPr>
          <p:cNvSpPr txBox="1"/>
          <p:nvPr/>
        </p:nvSpPr>
        <p:spPr>
          <a:xfrm>
            <a:off x="8456583" y="2449443"/>
            <a:ext cx="3302279" cy="2267031"/>
          </a:xfrm>
          <a:prstGeom prst="rect">
            <a:avLst/>
          </a:prstGeom>
          <a:noFill/>
          <a:ln>
            <a:noFill/>
          </a:ln>
        </p:spPr>
        <p:txBody>
          <a:bodyPr wrap="square">
            <a:spAutoFit/>
          </a:bodyPr>
          <a:lstStyle>
            <a:defPPr>
              <a:defRPr lang="ko-KR"/>
            </a:defPPr>
            <a:lvl1pPr marR="0" lvl="0" indent="0" fontAlgn="auto" latinLnBrk="0">
              <a:lnSpc>
                <a:spcPts val="1320"/>
              </a:lnSpc>
              <a:spcBef>
                <a:spcPts val="600"/>
              </a:spcBef>
              <a:spcAft>
                <a:spcPts val="0"/>
              </a:spcAft>
              <a:buClrTx/>
              <a:buSzTx/>
              <a:buFontTx/>
              <a:buNone/>
              <a:tabLst/>
              <a:defRPr sz="8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pPr>
              <a:lnSpc>
                <a:spcPts val="1520"/>
              </a:lnSpc>
            </a:pPr>
            <a:r>
              <a:rPr lang="en-US" sz="1050" dirty="0"/>
              <a:t>• The Total package offered by Bluestone includes all the components required in various businesses across Southeast Asia, such as banking, accounting, HR, asset management, mobile solutions, CRM, and more. </a:t>
            </a:r>
          </a:p>
          <a:p>
            <a:pPr>
              <a:lnSpc>
                <a:spcPts val="1520"/>
              </a:lnSpc>
            </a:pPr>
            <a:r>
              <a:rPr lang="en-US" sz="1050" dirty="0"/>
              <a:t>• The SW package provided by Bluestone is already optimized for many aspects of the Southeast Asian business environment. In case of additional requirements, we can offer the most efficient improvement solutions from the perspective of the entire solution</a:t>
            </a:r>
            <a:endParaRPr lang="en-US" altLang="ko-KR" sz="1050" dirty="0"/>
          </a:p>
        </p:txBody>
      </p:sp>
      <p:sp>
        <p:nvSpPr>
          <p:cNvPr id="6151" name="TextBox 6150">
            <a:extLst>
              <a:ext uri="{FF2B5EF4-FFF2-40B4-BE49-F238E27FC236}">
                <a16:creationId xmlns:a16="http://schemas.microsoft.com/office/drawing/2014/main" id="{8DF6A04B-F732-7DE8-8197-826B62F4C478}"/>
              </a:ext>
            </a:extLst>
          </p:cNvPr>
          <p:cNvSpPr txBox="1"/>
          <p:nvPr/>
        </p:nvSpPr>
        <p:spPr>
          <a:xfrm>
            <a:off x="4618638" y="2436663"/>
            <a:ext cx="3274078" cy="2382447"/>
          </a:xfrm>
          <a:prstGeom prst="rect">
            <a:avLst/>
          </a:prstGeom>
          <a:noFill/>
          <a:ln>
            <a:noFill/>
          </a:ln>
        </p:spPr>
        <p:txBody>
          <a:bodyPr wrap="square">
            <a:spAutoFit/>
          </a:bodyPr>
          <a:lstStyle>
            <a:defPPr>
              <a:defRPr lang="ko-KR"/>
            </a:defPPr>
            <a:lvl1pPr marR="0" lvl="0" indent="0" fontAlgn="auto" latinLnBrk="0">
              <a:lnSpc>
                <a:spcPts val="1320"/>
              </a:lnSpc>
              <a:spcBef>
                <a:spcPts val="600"/>
              </a:spcBef>
              <a:spcAft>
                <a:spcPts val="0"/>
              </a:spcAft>
              <a:buClrTx/>
              <a:buSzTx/>
              <a:buFontTx/>
              <a:buNone/>
              <a:tabLst/>
              <a:defRPr sz="800">
                <a:solidFill>
                  <a:schemeClr val="tx1">
                    <a:lumMod val="65000"/>
                    <a:lumOff val="35000"/>
                  </a:schemeClr>
                </a:solidFill>
                <a:latin typeface="Century Gothic" panose="020B0502020202020204" pitchFamily="34" charset="0"/>
                <a:ea typeface="KoPubWorldDotum Medium" panose="00000600000000000000" pitchFamily="2" charset="-127"/>
                <a:cs typeface="KoPubWorldDotum Medium" panose="00000600000000000000" pitchFamily="2" charset="-127"/>
              </a:defRPr>
            </a:lvl1pPr>
          </a:lstStyle>
          <a:p>
            <a:pPr>
              <a:lnSpc>
                <a:spcPts val="1520"/>
              </a:lnSpc>
            </a:pPr>
            <a:r>
              <a:rPr lang="en-US" sz="1050" dirty="0"/>
              <a:t>• Bluestone utilizes its PMS (Project Management System) and BEAT (AI-supported tool) throughout the entirety of project management and development. Projects and tasks are meticulously planned at the activity level, monitored, and controlled using these tools. Particularly, for quality management, activities such as code inspection, test automation, and scripting are conducted with the assistance of AI ”BEAT”. All deliverables undergo quality assurance (QA) processes to ensure the highest standards are maintained.</a:t>
            </a:r>
            <a:endParaRPr lang="en-TH" sz="1050" dirty="0"/>
          </a:p>
        </p:txBody>
      </p:sp>
      <p:pic>
        <p:nvPicPr>
          <p:cNvPr id="4" name="Picture 3">
            <a:extLst>
              <a:ext uri="{FF2B5EF4-FFF2-40B4-BE49-F238E27FC236}">
                <a16:creationId xmlns:a16="http://schemas.microsoft.com/office/drawing/2014/main" id="{78D67591-6B57-E2E0-EA47-7955BC1494CF}"/>
              </a:ext>
            </a:extLst>
          </p:cNvPr>
          <p:cNvPicPr>
            <a:picLocks noChangeAspect="1"/>
          </p:cNvPicPr>
          <p:nvPr/>
        </p:nvPicPr>
        <p:blipFill>
          <a:blip r:embed="rId11"/>
          <a:stretch>
            <a:fillRect/>
          </a:stretch>
        </p:blipFill>
        <p:spPr>
          <a:xfrm>
            <a:off x="344045" y="6134530"/>
            <a:ext cx="1308133" cy="523253"/>
          </a:xfrm>
          <a:prstGeom prst="rect">
            <a:avLst/>
          </a:prstGeom>
        </p:spPr>
      </p:pic>
    </p:spTree>
    <p:extLst>
      <p:ext uri="{BB962C8B-B14F-4D97-AF65-F5344CB8AC3E}">
        <p14:creationId xmlns:p14="http://schemas.microsoft.com/office/powerpoint/2010/main" val="296746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ABCE9D-DDBE-D2CE-3106-A1E516431C0D}"/>
              </a:ext>
            </a:extLst>
          </p:cNvPr>
          <p:cNvPicPr>
            <a:picLocks noChangeAspect="1"/>
          </p:cNvPicPr>
          <p:nvPr/>
        </p:nvPicPr>
        <p:blipFill>
          <a:blip r:embed="rId3">
            <a:grayscl/>
          </a:blip>
          <a:stretch>
            <a:fillRect/>
          </a:stretch>
        </p:blipFill>
        <p:spPr>
          <a:xfrm>
            <a:off x="6935640" y="0"/>
            <a:ext cx="5256359" cy="6858000"/>
          </a:xfrm>
          <a:prstGeom prst="rect">
            <a:avLst/>
          </a:prstGeom>
        </p:spPr>
      </p:pic>
      <p:sp>
        <p:nvSpPr>
          <p:cNvPr id="3" name="TextBox 2">
            <a:extLst>
              <a:ext uri="{FF2B5EF4-FFF2-40B4-BE49-F238E27FC236}">
                <a16:creationId xmlns:a16="http://schemas.microsoft.com/office/drawing/2014/main" id="{10079E2B-9007-0AB9-4F9B-4A52C9E37DC8}"/>
              </a:ext>
            </a:extLst>
          </p:cNvPr>
          <p:cNvSpPr txBox="1"/>
          <p:nvPr/>
        </p:nvSpPr>
        <p:spPr>
          <a:xfrm>
            <a:off x="154112" y="3044279"/>
            <a:ext cx="8444056" cy="830997"/>
          </a:xfrm>
          <a:prstGeom prst="rect">
            <a:avLst/>
          </a:prstGeom>
          <a:noFill/>
        </p:spPr>
        <p:txBody>
          <a:bodyPr wrap="square">
            <a:spAutoFit/>
          </a:bodyPr>
          <a:lstStyle/>
          <a:p>
            <a:pPr algn="ctr"/>
            <a:r>
              <a:rPr lang="en-US" altLang="ko-KR" sz="4800" b="1" dirty="0">
                <a:solidFill>
                  <a:srgbClr val="00B0F0"/>
                </a:solidFill>
                <a:latin typeface="Arial" panose="020B0604020202020204" pitchFamily="34" charset="0"/>
                <a:cs typeface="Arial" panose="020B0604020202020204" pitchFamily="34" charset="0"/>
              </a:rPr>
              <a:t>Thank</a:t>
            </a:r>
            <a:r>
              <a:rPr lang="en-US" altLang="ko-KR" sz="4800" b="1" dirty="0">
                <a:solidFill>
                  <a:schemeClr val="bg1">
                    <a:lumMod val="50000"/>
                  </a:schemeClr>
                </a:solidFill>
                <a:latin typeface="Arial" panose="020B0604020202020204" pitchFamily="34" charset="0"/>
                <a:cs typeface="Arial" panose="020B0604020202020204" pitchFamily="34" charset="0"/>
              </a:rPr>
              <a:t> </a:t>
            </a:r>
            <a:r>
              <a:rPr lang="en-US" altLang="ko-KR" sz="4800" b="1" dirty="0">
                <a:solidFill>
                  <a:srgbClr val="00B0F0"/>
                </a:solidFill>
                <a:latin typeface="Arial" panose="020B0604020202020204" pitchFamily="34" charset="0"/>
                <a:cs typeface="Arial" panose="020B0604020202020204" pitchFamily="34" charset="0"/>
              </a:rPr>
              <a:t>you!</a:t>
            </a:r>
          </a:p>
        </p:txBody>
      </p:sp>
      <p:sp>
        <p:nvSpPr>
          <p:cNvPr id="17" name="Oval 16">
            <a:extLst>
              <a:ext uri="{FF2B5EF4-FFF2-40B4-BE49-F238E27FC236}">
                <a16:creationId xmlns:a16="http://schemas.microsoft.com/office/drawing/2014/main" id="{DF59B6C8-EC23-E366-375A-5DF03B9CF39B}"/>
              </a:ext>
            </a:extLst>
          </p:cNvPr>
          <p:cNvSpPr/>
          <p:nvPr/>
        </p:nvSpPr>
        <p:spPr>
          <a:xfrm>
            <a:off x="5344459" y="768812"/>
            <a:ext cx="155414" cy="186660"/>
          </a:xfrm>
          <a:prstGeom prst="ellipse">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TH"/>
          </a:p>
        </p:txBody>
      </p:sp>
      <p:pic>
        <p:nvPicPr>
          <p:cNvPr id="4" name="Picture 3">
            <a:extLst>
              <a:ext uri="{FF2B5EF4-FFF2-40B4-BE49-F238E27FC236}">
                <a16:creationId xmlns:a16="http://schemas.microsoft.com/office/drawing/2014/main" id="{78D67591-6B57-E2E0-EA47-7955BC1494CF}"/>
              </a:ext>
            </a:extLst>
          </p:cNvPr>
          <p:cNvPicPr>
            <a:picLocks noChangeAspect="1"/>
          </p:cNvPicPr>
          <p:nvPr/>
        </p:nvPicPr>
        <p:blipFill>
          <a:blip r:embed="rId4"/>
          <a:stretch>
            <a:fillRect/>
          </a:stretch>
        </p:blipFill>
        <p:spPr>
          <a:xfrm>
            <a:off x="344045" y="6134530"/>
            <a:ext cx="1308133" cy="523253"/>
          </a:xfrm>
          <a:prstGeom prst="rect">
            <a:avLst/>
          </a:prstGeom>
        </p:spPr>
      </p:pic>
    </p:spTree>
    <p:extLst>
      <p:ext uri="{BB962C8B-B14F-4D97-AF65-F5344CB8AC3E}">
        <p14:creationId xmlns:p14="http://schemas.microsoft.com/office/powerpoint/2010/main" val="1059659860"/>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4E58EA7B31B940B1338D22DE14EF26" ma:contentTypeVersion="17" ma:contentTypeDescription="Create a new document." ma:contentTypeScope="" ma:versionID="bc42c75c2029b8f01c80580811b29ba8">
  <xsd:schema xmlns:xsd="http://www.w3.org/2001/XMLSchema" xmlns:xs="http://www.w3.org/2001/XMLSchema" xmlns:p="http://schemas.microsoft.com/office/2006/metadata/properties" xmlns:ns2="d6e13957-5006-46ba-b5eb-69252c21645c" xmlns:ns3="773a13fa-0451-4d19-adaa-2548bcb37f73" targetNamespace="http://schemas.microsoft.com/office/2006/metadata/properties" ma:root="true" ma:fieldsID="63cfbd7b991c132a29e485a64a3fa107" ns2:_="" ns3:_="">
    <xsd:import namespace="d6e13957-5006-46ba-b5eb-69252c21645c"/>
    <xsd:import namespace="773a13fa-0451-4d19-adaa-2548bcb37f7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LengthInSeconds"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lcf76f155ced4ddcb4097134ff3c332f" minOccurs="0"/>
                <xsd:element ref="ns2:TaxCatchAll"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6e13957-5006-46ba-b5eb-69252c21645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7e358d9-e54f-4db1-89ea-39016d5f8b11}" ma:internalName="TaxCatchAll" ma:showField="CatchAllData" ma:web="d6e13957-5006-46ba-b5eb-69252c21645c">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3a13fa-0451-4d19-adaa-2548bcb37f73"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f9543ff-8c78-4576-af04-8ea04221f7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6e13957-5006-46ba-b5eb-69252c21645c" xsi:nil="true"/>
    <lcf76f155ced4ddcb4097134ff3c332f xmlns="773a13fa-0451-4d19-adaa-2548bcb37f7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89EB289-1031-41FE-B5AD-3955EE945F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6e13957-5006-46ba-b5eb-69252c21645c"/>
    <ds:schemaRef ds:uri="773a13fa-0451-4d19-adaa-2548bcb37f7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FC0D40F-BDE6-4271-A275-57E1E9203325}">
  <ds:schemaRefs>
    <ds:schemaRef ds:uri="http://schemas.microsoft.com/sharepoint/v3/contenttype/forms"/>
  </ds:schemaRefs>
</ds:datastoreItem>
</file>

<file path=customXml/itemProps3.xml><?xml version="1.0" encoding="utf-8"?>
<ds:datastoreItem xmlns:ds="http://schemas.openxmlformats.org/officeDocument/2006/customXml" ds:itemID="{7F70F529-BF72-4318-9649-DE1E9FE790F4}">
  <ds:schemaRefs>
    <ds:schemaRef ds:uri="http://schemas.microsoft.com/office/2006/documentManagement/types"/>
    <ds:schemaRef ds:uri="http://www.w3.org/XML/1998/namespace"/>
    <ds:schemaRef ds:uri="http://purl.org/dc/terms/"/>
    <ds:schemaRef ds:uri="http://schemas.microsoft.com/office/infopath/2007/PartnerControls"/>
    <ds:schemaRef ds:uri="http://purl.org/dc/elements/1.1/"/>
    <ds:schemaRef ds:uri="http://schemas.openxmlformats.org/package/2006/metadata/core-properties"/>
    <ds:schemaRef ds:uri="http://purl.org/dc/dcmitype/"/>
    <ds:schemaRef ds:uri="773a13fa-0451-4d19-adaa-2548bcb37f73"/>
    <ds:schemaRef ds:uri="d6e13957-5006-46ba-b5eb-69252c21645c"/>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22318</TotalTime>
  <Words>1888</Words>
  <Application>Microsoft Office PowerPoint</Application>
  <PresentationFormat>Widescreen</PresentationFormat>
  <Paragraphs>301</Paragraphs>
  <Slides>17</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맑은 고딕</vt:lpstr>
      <vt:lpstr>Aptos</vt:lpstr>
      <vt:lpstr>Arial</vt:lpstr>
      <vt:lpstr>Arial Black</vt:lpstr>
      <vt:lpstr>Calibri</vt:lpstr>
      <vt:lpstr>Century Gothic</vt:lpstr>
      <vt:lpstr>나눔바른고딕</vt:lpstr>
      <vt:lpstr>Office 테마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김은지(Eline)</dc:creator>
  <cp:lastModifiedBy>Min Min</cp:lastModifiedBy>
  <cp:revision>807</cp:revision>
  <dcterms:created xsi:type="dcterms:W3CDTF">2022-04-25T03:32:26Z</dcterms:created>
  <dcterms:modified xsi:type="dcterms:W3CDTF">2024-01-09T07:18:05Z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0x010100954E58EA7B31B940B1338D22DE14EF26</vt:lpwstr>
  </property>
  <property fmtid="{D5CDD505-2E9C-101B-9397-08002B2CF9AE}" pid="3" name="MediaServiceImageTags">
    <vt:lpwstr/>
  </property>
</Properties>
</file>